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46" d="100"/>
          <a:sy n="146" d="100"/>
        </p:scale>
        <p:origin x="594" y="-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3273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85750" y="285750"/>
            <a:ext cx="85725" cy="85725"/>
          </a:xfrm>
          <a:prstGeom prst="ellipse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Shape 1"/>
          <p:cNvSpPr/>
          <p:nvPr/>
        </p:nvSpPr>
        <p:spPr>
          <a:xfrm>
            <a:off x="428625" y="285750"/>
            <a:ext cx="85725" cy="85725"/>
          </a:xfrm>
          <a:prstGeom prst="ellipse">
            <a:avLst/>
          </a:prstGeom>
          <a:solidFill>
            <a:srgbClr val="FBBF2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571500" y="285750"/>
            <a:ext cx="85725" cy="85725"/>
          </a:xfrm>
          <a:prstGeom prst="ellipse">
            <a:avLst/>
          </a:prstGeom>
          <a:solidFill>
            <a:srgbClr val="93C5FD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289" y="1460897"/>
            <a:ext cx="600075" cy="685800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664" y="1593949"/>
            <a:ext cx="375047" cy="4286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57200" y="2396728"/>
            <a:ext cx="8301038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3375" b="1" dirty="0">
                <a:solidFill>
                  <a:srgbClr val="4584B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Aula 2 - Variáveis, Tipos de Dados e Entrada de Dados</a:t>
            </a:r>
            <a:endParaRPr lang="en-US" sz="3375" dirty="0"/>
          </a:p>
        </p:txBody>
      </p:sp>
      <p:sp>
        <p:nvSpPr>
          <p:cNvPr id="9" name="Text 4"/>
          <p:cNvSpPr/>
          <p:nvPr/>
        </p:nvSpPr>
        <p:spPr>
          <a:xfrm>
            <a:off x="2612994" y="3425428"/>
            <a:ext cx="398945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688" b="1" dirty="0">
                <a:solidFill>
                  <a:srgbClr val="646464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Curso de Desenvolvimento em Python</a:t>
            </a:r>
            <a:endParaRPr lang="en-US" sz="1688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824210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3010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4584B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Erros comuns</a:t>
            </a:r>
            <a:endParaRPr lang="en-US" sz="2700" dirty="0"/>
          </a:p>
        </p:txBody>
      </p:sp>
      <p:sp>
        <p:nvSpPr>
          <p:cNvPr id="4" name="Shape 1"/>
          <p:cNvSpPr/>
          <p:nvPr/>
        </p:nvSpPr>
        <p:spPr>
          <a:xfrm>
            <a:off x="457200" y="1028700"/>
            <a:ext cx="8229600" cy="825103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628650" y="1200150"/>
            <a:ext cx="342900" cy="367903"/>
          </a:xfrm>
          <a:prstGeom prst="ellipse">
            <a:avLst/>
          </a:prstGeom>
          <a:solidFill>
            <a:srgbClr val="EF4444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" y="1285875"/>
            <a:ext cx="171450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85850" y="1255514"/>
            <a:ext cx="3858434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88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Erros frequentes com tipos de dados</a:t>
            </a:r>
            <a:endParaRPr lang="en-US" sz="1688" dirty="0"/>
          </a:p>
        </p:txBody>
      </p:sp>
      <p:sp>
        <p:nvSpPr>
          <p:cNvPr id="8" name="Text 4"/>
          <p:cNvSpPr/>
          <p:nvPr/>
        </p:nvSpPr>
        <p:spPr>
          <a:xfrm>
            <a:off x="457200" y="2043113"/>
            <a:ext cx="2834729" cy="19109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Esquecer de converter tipos para</a:t>
            </a:r>
            <a:endParaRPr lang="en-US" sz="1350" dirty="0"/>
          </a:p>
        </p:txBody>
      </p:sp>
      <p:sp>
        <p:nvSpPr>
          <p:cNvPr id="9" name="Shape 5"/>
          <p:cNvSpPr/>
          <p:nvPr/>
        </p:nvSpPr>
        <p:spPr>
          <a:xfrm>
            <a:off x="3220492" y="2025253"/>
            <a:ext cx="422960" cy="251817"/>
          </a:xfrm>
          <a:prstGeom prst="rect">
            <a:avLst/>
          </a:prstGeom>
          <a:solidFill>
            <a:srgbClr val="F3F4F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6"/>
          <p:cNvSpPr/>
          <p:nvPr/>
        </p:nvSpPr>
        <p:spPr>
          <a:xfrm>
            <a:off x="3220492" y="2025253"/>
            <a:ext cx="494398" cy="251817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7415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int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3643452" y="2043113"/>
            <a:ext cx="376163" cy="19109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ou</a:t>
            </a:r>
            <a:endParaRPr lang="en-US" sz="1350" dirty="0"/>
          </a:p>
        </p:txBody>
      </p:sp>
      <p:sp>
        <p:nvSpPr>
          <p:cNvPr id="12" name="Shape 8"/>
          <p:cNvSpPr/>
          <p:nvPr/>
        </p:nvSpPr>
        <p:spPr>
          <a:xfrm>
            <a:off x="3948178" y="2025253"/>
            <a:ext cx="628734" cy="251817"/>
          </a:xfrm>
          <a:prstGeom prst="rect">
            <a:avLst/>
          </a:prstGeom>
          <a:solidFill>
            <a:srgbClr val="F3F4F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9"/>
          <p:cNvSpPr/>
          <p:nvPr/>
        </p:nvSpPr>
        <p:spPr>
          <a:xfrm>
            <a:off x="3948178" y="2025253"/>
            <a:ext cx="700171" cy="251817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7415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float</a:t>
            </a:r>
            <a:endParaRPr lang="en-US" sz="1350" dirty="0"/>
          </a:p>
        </p:txBody>
      </p:sp>
      <p:sp>
        <p:nvSpPr>
          <p:cNvPr id="14" name="Text 10"/>
          <p:cNvSpPr/>
          <p:nvPr/>
        </p:nvSpPr>
        <p:spPr>
          <a:xfrm>
            <a:off x="4576911" y="2043113"/>
            <a:ext cx="128532" cy="19109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:</a:t>
            </a:r>
            <a:endParaRPr lang="en-US" sz="1350" dirty="0"/>
          </a:p>
        </p:txBody>
      </p:sp>
      <p:sp>
        <p:nvSpPr>
          <p:cNvPr id="15" name="Shape 11"/>
          <p:cNvSpPr/>
          <p:nvPr/>
        </p:nvSpPr>
        <p:spPr>
          <a:xfrm>
            <a:off x="457200" y="2352080"/>
            <a:ext cx="8229600" cy="1153716"/>
          </a:xfrm>
          <a:prstGeom prst="rect">
            <a:avLst/>
          </a:prstGeom>
          <a:solidFill>
            <a:srgbClr val="2D2D2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Text 12"/>
          <p:cNvSpPr/>
          <p:nvPr/>
        </p:nvSpPr>
        <p:spPr>
          <a:xfrm>
            <a:off x="628650" y="2541389"/>
            <a:ext cx="8429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75715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Errado:</a:t>
            </a:r>
            <a:endParaRPr lang="en-US" sz="1125" dirty="0"/>
          </a:p>
        </p:txBody>
      </p:sp>
      <p:sp>
        <p:nvSpPr>
          <p:cNvPr id="17" name="Text 13"/>
          <p:cNvSpPr/>
          <p:nvPr/>
        </p:nvSpPr>
        <p:spPr>
          <a:xfrm>
            <a:off x="628650" y="2830711"/>
            <a:ext cx="5000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66D9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idade</a:t>
            </a:r>
            <a:endParaRPr lang="en-US" sz="1125" dirty="0"/>
          </a:p>
        </p:txBody>
      </p:sp>
      <p:sp>
        <p:nvSpPr>
          <p:cNvPr id="18" name="Text 14"/>
          <p:cNvSpPr/>
          <p:nvPr/>
        </p:nvSpPr>
        <p:spPr>
          <a:xfrm>
            <a:off x="1057275" y="2830711"/>
            <a:ext cx="32861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</a:t>
            </a:r>
            <a:endParaRPr lang="en-US" sz="1125" dirty="0"/>
          </a:p>
        </p:txBody>
      </p:sp>
      <p:sp>
        <p:nvSpPr>
          <p:cNvPr id="19" name="Text 15"/>
          <p:cNvSpPr/>
          <p:nvPr/>
        </p:nvSpPr>
        <p:spPr>
          <a:xfrm>
            <a:off x="1314450" y="2830711"/>
            <a:ext cx="5000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D97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input</a:t>
            </a:r>
            <a:endParaRPr lang="en-US" sz="1125" dirty="0"/>
          </a:p>
        </p:txBody>
      </p:sp>
      <p:sp>
        <p:nvSpPr>
          <p:cNvPr id="20" name="Text 16"/>
          <p:cNvSpPr/>
          <p:nvPr/>
        </p:nvSpPr>
        <p:spPr>
          <a:xfrm>
            <a:off x="1743075" y="2830711"/>
            <a:ext cx="1571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endParaRPr lang="en-US" sz="1125" dirty="0"/>
          </a:p>
        </p:txBody>
      </p:sp>
      <p:sp>
        <p:nvSpPr>
          <p:cNvPr id="21" name="Text 17"/>
          <p:cNvSpPr/>
          <p:nvPr/>
        </p:nvSpPr>
        <p:spPr>
          <a:xfrm>
            <a:off x="1828800" y="2830711"/>
            <a:ext cx="8429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A6E22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"Idade: "</a:t>
            </a:r>
            <a:endParaRPr lang="en-US" sz="1125" dirty="0"/>
          </a:p>
        </p:txBody>
      </p:sp>
      <p:sp>
        <p:nvSpPr>
          <p:cNvPr id="22" name="Text 18"/>
          <p:cNvSpPr/>
          <p:nvPr/>
        </p:nvSpPr>
        <p:spPr>
          <a:xfrm>
            <a:off x="2600325" y="2830711"/>
            <a:ext cx="1571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1125" dirty="0"/>
          </a:p>
        </p:txBody>
      </p:sp>
      <p:sp>
        <p:nvSpPr>
          <p:cNvPr id="23" name="Text 19"/>
          <p:cNvSpPr/>
          <p:nvPr/>
        </p:nvSpPr>
        <p:spPr>
          <a:xfrm>
            <a:off x="628650" y="3120033"/>
            <a:ext cx="5000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D97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print</a:t>
            </a:r>
            <a:endParaRPr lang="en-US" sz="1125" dirty="0"/>
          </a:p>
        </p:txBody>
      </p:sp>
      <p:sp>
        <p:nvSpPr>
          <p:cNvPr id="24" name="Text 20"/>
          <p:cNvSpPr/>
          <p:nvPr/>
        </p:nvSpPr>
        <p:spPr>
          <a:xfrm>
            <a:off x="1057275" y="3120033"/>
            <a:ext cx="1571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endParaRPr lang="en-US" sz="1125" dirty="0"/>
          </a:p>
        </p:txBody>
      </p:sp>
      <p:sp>
        <p:nvSpPr>
          <p:cNvPr id="25" name="Text 21"/>
          <p:cNvSpPr/>
          <p:nvPr/>
        </p:nvSpPr>
        <p:spPr>
          <a:xfrm>
            <a:off x="1143000" y="3120033"/>
            <a:ext cx="5000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66D9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idade</a:t>
            </a:r>
            <a:endParaRPr lang="en-US" sz="1125" dirty="0"/>
          </a:p>
        </p:txBody>
      </p:sp>
      <p:sp>
        <p:nvSpPr>
          <p:cNvPr id="26" name="Text 22"/>
          <p:cNvSpPr/>
          <p:nvPr/>
        </p:nvSpPr>
        <p:spPr>
          <a:xfrm>
            <a:off x="1571625" y="3120033"/>
            <a:ext cx="32861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+</a:t>
            </a:r>
            <a:endParaRPr lang="en-US" sz="1125" dirty="0"/>
          </a:p>
        </p:txBody>
      </p:sp>
      <p:sp>
        <p:nvSpPr>
          <p:cNvPr id="27" name="Text 23"/>
          <p:cNvSpPr/>
          <p:nvPr/>
        </p:nvSpPr>
        <p:spPr>
          <a:xfrm>
            <a:off x="1828800" y="3120033"/>
            <a:ext cx="1571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AE81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1</a:t>
            </a:r>
            <a:endParaRPr lang="en-US" sz="1125" dirty="0"/>
          </a:p>
        </p:txBody>
      </p:sp>
      <p:sp>
        <p:nvSpPr>
          <p:cNvPr id="28" name="Text 24"/>
          <p:cNvSpPr/>
          <p:nvPr/>
        </p:nvSpPr>
        <p:spPr>
          <a:xfrm>
            <a:off x="1914525" y="3120033"/>
            <a:ext cx="2428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1125" dirty="0"/>
          </a:p>
        </p:txBody>
      </p:sp>
      <p:sp>
        <p:nvSpPr>
          <p:cNvPr id="29" name="Text 25"/>
          <p:cNvSpPr/>
          <p:nvPr/>
        </p:nvSpPr>
        <p:spPr>
          <a:xfrm>
            <a:off x="2085975" y="3120033"/>
            <a:ext cx="67151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75715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Erro!</a:t>
            </a:r>
            <a:endParaRPr lang="en-US" sz="1125" dirty="0"/>
          </a:p>
        </p:txBody>
      </p:sp>
      <p:sp>
        <p:nvSpPr>
          <p:cNvPr id="30" name="Shape 26"/>
          <p:cNvSpPr/>
          <p:nvPr/>
        </p:nvSpPr>
        <p:spPr>
          <a:xfrm>
            <a:off x="457200" y="3620095"/>
            <a:ext cx="8229600" cy="460772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1" name="Shape 27"/>
          <p:cNvSpPr/>
          <p:nvPr/>
        </p:nvSpPr>
        <p:spPr>
          <a:xfrm>
            <a:off x="457200" y="3620095"/>
            <a:ext cx="28575" cy="460772"/>
          </a:xfrm>
          <a:prstGeom prst="rect">
            <a:avLst/>
          </a:prstGeom>
          <a:solidFill>
            <a:srgbClr val="4584B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2" name="Text 28"/>
          <p:cNvSpPr/>
          <p:nvPr/>
        </p:nvSpPr>
        <p:spPr>
          <a:xfrm>
            <a:off x="571500" y="3734395"/>
            <a:ext cx="8072438" cy="23217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F9267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TypeError: can only concatenate str (not "int") to str</a:t>
            </a:r>
            <a:endParaRPr lang="en-US" sz="1125" dirty="0"/>
          </a:p>
        </p:txBody>
      </p:sp>
      <p:sp>
        <p:nvSpPr>
          <p:cNvPr id="33" name="Text 29"/>
          <p:cNvSpPr/>
          <p:nvPr/>
        </p:nvSpPr>
        <p:spPr>
          <a:xfrm>
            <a:off x="457200" y="4252317"/>
            <a:ext cx="83010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Tentar converter texto não numérico:</a:t>
            </a:r>
            <a:endParaRPr lang="en-US" sz="1350" dirty="0"/>
          </a:p>
        </p:txBody>
      </p:sp>
      <p:sp>
        <p:nvSpPr>
          <p:cNvPr id="34" name="Shape 30"/>
          <p:cNvSpPr/>
          <p:nvPr/>
        </p:nvSpPr>
        <p:spPr>
          <a:xfrm>
            <a:off x="457200" y="4566642"/>
            <a:ext cx="8229600" cy="864394"/>
          </a:xfrm>
          <a:prstGeom prst="rect">
            <a:avLst/>
          </a:prstGeom>
          <a:solidFill>
            <a:srgbClr val="2D2D2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5" name="Text 31"/>
          <p:cNvSpPr/>
          <p:nvPr/>
        </p:nvSpPr>
        <p:spPr>
          <a:xfrm>
            <a:off x="628650" y="4755952"/>
            <a:ext cx="8429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75715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Errado:</a:t>
            </a:r>
            <a:endParaRPr lang="en-US" sz="1125" dirty="0"/>
          </a:p>
        </p:txBody>
      </p:sp>
      <p:sp>
        <p:nvSpPr>
          <p:cNvPr id="36" name="Text 32"/>
          <p:cNvSpPr/>
          <p:nvPr/>
        </p:nvSpPr>
        <p:spPr>
          <a:xfrm>
            <a:off x="628650" y="5045273"/>
            <a:ext cx="5857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66D9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numero</a:t>
            </a:r>
            <a:endParaRPr lang="en-US" sz="1125" dirty="0"/>
          </a:p>
        </p:txBody>
      </p:sp>
      <p:sp>
        <p:nvSpPr>
          <p:cNvPr id="37" name="Text 33"/>
          <p:cNvSpPr/>
          <p:nvPr/>
        </p:nvSpPr>
        <p:spPr>
          <a:xfrm>
            <a:off x="1143000" y="5045273"/>
            <a:ext cx="32861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</a:t>
            </a:r>
            <a:endParaRPr lang="en-US" sz="1125" dirty="0"/>
          </a:p>
        </p:txBody>
      </p:sp>
      <p:sp>
        <p:nvSpPr>
          <p:cNvPr id="38" name="Text 34"/>
          <p:cNvSpPr/>
          <p:nvPr/>
        </p:nvSpPr>
        <p:spPr>
          <a:xfrm>
            <a:off x="1400175" y="5045273"/>
            <a:ext cx="32861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D97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int</a:t>
            </a:r>
            <a:endParaRPr lang="en-US" sz="1125" dirty="0"/>
          </a:p>
        </p:txBody>
      </p:sp>
      <p:sp>
        <p:nvSpPr>
          <p:cNvPr id="39" name="Text 35"/>
          <p:cNvSpPr/>
          <p:nvPr/>
        </p:nvSpPr>
        <p:spPr>
          <a:xfrm>
            <a:off x="1657350" y="5045273"/>
            <a:ext cx="1571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endParaRPr lang="en-US" sz="1125" dirty="0"/>
          </a:p>
        </p:txBody>
      </p:sp>
      <p:sp>
        <p:nvSpPr>
          <p:cNvPr id="40" name="Text 36"/>
          <p:cNvSpPr/>
          <p:nvPr/>
        </p:nvSpPr>
        <p:spPr>
          <a:xfrm>
            <a:off x="1743075" y="5045273"/>
            <a:ext cx="5000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A6E22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"abc"</a:t>
            </a:r>
            <a:endParaRPr lang="en-US" sz="1125" dirty="0"/>
          </a:p>
        </p:txBody>
      </p:sp>
      <p:sp>
        <p:nvSpPr>
          <p:cNvPr id="41" name="Text 37"/>
          <p:cNvSpPr/>
          <p:nvPr/>
        </p:nvSpPr>
        <p:spPr>
          <a:xfrm>
            <a:off x="2171700" y="5045273"/>
            <a:ext cx="2428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1125" dirty="0"/>
          </a:p>
        </p:txBody>
      </p:sp>
      <p:sp>
        <p:nvSpPr>
          <p:cNvPr id="42" name="Text 38"/>
          <p:cNvSpPr/>
          <p:nvPr/>
        </p:nvSpPr>
        <p:spPr>
          <a:xfrm>
            <a:off x="2343150" y="5045273"/>
            <a:ext cx="67151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75715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Erro!</a:t>
            </a:r>
            <a:endParaRPr lang="en-US" sz="1125" dirty="0"/>
          </a:p>
        </p:txBody>
      </p:sp>
      <p:sp>
        <p:nvSpPr>
          <p:cNvPr id="43" name="Shape 39"/>
          <p:cNvSpPr/>
          <p:nvPr/>
        </p:nvSpPr>
        <p:spPr>
          <a:xfrm>
            <a:off x="457200" y="5545336"/>
            <a:ext cx="8229600" cy="460772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4" name="Shape 40"/>
          <p:cNvSpPr/>
          <p:nvPr/>
        </p:nvSpPr>
        <p:spPr>
          <a:xfrm>
            <a:off x="457200" y="5545336"/>
            <a:ext cx="28575" cy="460772"/>
          </a:xfrm>
          <a:prstGeom prst="rect">
            <a:avLst/>
          </a:prstGeom>
          <a:solidFill>
            <a:srgbClr val="4584B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5" name="Text 41"/>
          <p:cNvSpPr/>
          <p:nvPr/>
        </p:nvSpPr>
        <p:spPr>
          <a:xfrm>
            <a:off x="571500" y="5659636"/>
            <a:ext cx="8072438" cy="23217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F9267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ValueError: invalid literal for int() with base 10: 'abc'</a:t>
            </a:r>
            <a:endParaRPr lang="en-US" sz="1125" dirty="0"/>
          </a:p>
        </p:txBody>
      </p:sp>
      <p:sp>
        <p:nvSpPr>
          <p:cNvPr id="46" name="Shape 42"/>
          <p:cNvSpPr/>
          <p:nvPr/>
        </p:nvSpPr>
        <p:spPr>
          <a:xfrm>
            <a:off x="457200" y="6177558"/>
            <a:ext cx="8229600" cy="1607344"/>
          </a:xfrm>
          <a:prstGeom prst="rect">
            <a:avLst/>
          </a:prstGeom>
          <a:solidFill>
            <a:srgbClr val="ECFDF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7" name="Shape 43"/>
          <p:cNvSpPr/>
          <p:nvPr/>
        </p:nvSpPr>
        <p:spPr>
          <a:xfrm>
            <a:off x="457200" y="6177558"/>
            <a:ext cx="28575" cy="1607344"/>
          </a:xfrm>
          <a:prstGeom prst="rect">
            <a:avLst/>
          </a:prstGeom>
          <a:solidFill>
            <a:srgbClr val="34D399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6377583"/>
            <a:ext cx="171450" cy="171450"/>
          </a:xfrm>
          <a:prstGeom prst="rect">
            <a:avLst/>
          </a:prstGeom>
        </p:spPr>
      </p:pic>
      <p:sp>
        <p:nvSpPr>
          <p:cNvPr id="49" name="Text 44"/>
          <p:cNvSpPr/>
          <p:nvPr/>
        </p:nvSpPr>
        <p:spPr>
          <a:xfrm>
            <a:off x="885825" y="6349008"/>
            <a:ext cx="1281466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Forma correta:</a:t>
            </a:r>
            <a:endParaRPr lang="en-US" sz="1350" dirty="0"/>
          </a:p>
        </p:txBody>
      </p:sp>
      <p:sp>
        <p:nvSpPr>
          <p:cNvPr id="50" name="Shape 45"/>
          <p:cNvSpPr/>
          <p:nvPr/>
        </p:nvSpPr>
        <p:spPr>
          <a:xfrm>
            <a:off x="628650" y="6634758"/>
            <a:ext cx="7886700" cy="864394"/>
          </a:xfrm>
          <a:prstGeom prst="rect">
            <a:avLst/>
          </a:prstGeom>
          <a:solidFill>
            <a:srgbClr val="2D2D2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1" name="Text 46"/>
          <p:cNvSpPr/>
          <p:nvPr/>
        </p:nvSpPr>
        <p:spPr>
          <a:xfrm>
            <a:off x="800100" y="6824067"/>
            <a:ext cx="5000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66D9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idade</a:t>
            </a:r>
            <a:endParaRPr lang="en-US" sz="1125" dirty="0"/>
          </a:p>
        </p:txBody>
      </p:sp>
      <p:sp>
        <p:nvSpPr>
          <p:cNvPr id="52" name="Text 47"/>
          <p:cNvSpPr/>
          <p:nvPr/>
        </p:nvSpPr>
        <p:spPr>
          <a:xfrm>
            <a:off x="1228725" y="6824067"/>
            <a:ext cx="32861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</a:t>
            </a:r>
            <a:endParaRPr lang="en-US" sz="1125" dirty="0"/>
          </a:p>
        </p:txBody>
      </p:sp>
      <p:sp>
        <p:nvSpPr>
          <p:cNvPr id="53" name="Text 48"/>
          <p:cNvSpPr/>
          <p:nvPr/>
        </p:nvSpPr>
        <p:spPr>
          <a:xfrm>
            <a:off x="1485900" y="6824067"/>
            <a:ext cx="32861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D97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int</a:t>
            </a:r>
            <a:endParaRPr lang="en-US" sz="1125" dirty="0"/>
          </a:p>
        </p:txBody>
      </p:sp>
      <p:sp>
        <p:nvSpPr>
          <p:cNvPr id="54" name="Text 49"/>
          <p:cNvSpPr/>
          <p:nvPr/>
        </p:nvSpPr>
        <p:spPr>
          <a:xfrm>
            <a:off x="1743075" y="6824067"/>
            <a:ext cx="1571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endParaRPr lang="en-US" sz="1125" dirty="0"/>
          </a:p>
        </p:txBody>
      </p:sp>
      <p:sp>
        <p:nvSpPr>
          <p:cNvPr id="55" name="Text 50"/>
          <p:cNvSpPr/>
          <p:nvPr/>
        </p:nvSpPr>
        <p:spPr>
          <a:xfrm>
            <a:off x="1828800" y="6824067"/>
            <a:ext cx="5000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D97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input</a:t>
            </a:r>
            <a:endParaRPr lang="en-US" sz="1125" dirty="0"/>
          </a:p>
        </p:txBody>
      </p:sp>
      <p:sp>
        <p:nvSpPr>
          <p:cNvPr id="56" name="Text 51"/>
          <p:cNvSpPr/>
          <p:nvPr/>
        </p:nvSpPr>
        <p:spPr>
          <a:xfrm>
            <a:off x="2257425" y="6824067"/>
            <a:ext cx="1571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endParaRPr lang="en-US" sz="1125" dirty="0"/>
          </a:p>
        </p:txBody>
      </p:sp>
      <p:sp>
        <p:nvSpPr>
          <p:cNvPr id="57" name="Text 52"/>
          <p:cNvSpPr/>
          <p:nvPr/>
        </p:nvSpPr>
        <p:spPr>
          <a:xfrm>
            <a:off x="2343150" y="6824067"/>
            <a:ext cx="8429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A6E22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"Idade: "</a:t>
            </a:r>
            <a:endParaRPr lang="en-US" sz="1125" dirty="0"/>
          </a:p>
        </p:txBody>
      </p:sp>
      <p:sp>
        <p:nvSpPr>
          <p:cNvPr id="58" name="Text 53"/>
          <p:cNvSpPr/>
          <p:nvPr/>
        </p:nvSpPr>
        <p:spPr>
          <a:xfrm>
            <a:off x="3114675" y="6824067"/>
            <a:ext cx="2428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))</a:t>
            </a:r>
            <a:endParaRPr lang="en-US" sz="1125" dirty="0"/>
          </a:p>
        </p:txBody>
      </p:sp>
      <p:sp>
        <p:nvSpPr>
          <p:cNvPr id="59" name="Text 54"/>
          <p:cNvSpPr/>
          <p:nvPr/>
        </p:nvSpPr>
        <p:spPr>
          <a:xfrm>
            <a:off x="800100" y="7113389"/>
            <a:ext cx="5000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D97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print</a:t>
            </a:r>
            <a:endParaRPr lang="en-US" sz="1125" dirty="0"/>
          </a:p>
        </p:txBody>
      </p:sp>
      <p:sp>
        <p:nvSpPr>
          <p:cNvPr id="60" name="Text 55"/>
          <p:cNvSpPr/>
          <p:nvPr/>
        </p:nvSpPr>
        <p:spPr>
          <a:xfrm>
            <a:off x="1228725" y="7113389"/>
            <a:ext cx="1571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endParaRPr lang="en-US" sz="1125" dirty="0"/>
          </a:p>
        </p:txBody>
      </p:sp>
      <p:sp>
        <p:nvSpPr>
          <p:cNvPr id="61" name="Text 56"/>
          <p:cNvSpPr/>
          <p:nvPr/>
        </p:nvSpPr>
        <p:spPr>
          <a:xfrm>
            <a:off x="1314450" y="7113389"/>
            <a:ext cx="5000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66D9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idade</a:t>
            </a:r>
            <a:endParaRPr lang="en-US" sz="1125" dirty="0"/>
          </a:p>
        </p:txBody>
      </p:sp>
      <p:sp>
        <p:nvSpPr>
          <p:cNvPr id="62" name="Text 57"/>
          <p:cNvSpPr/>
          <p:nvPr/>
        </p:nvSpPr>
        <p:spPr>
          <a:xfrm>
            <a:off x="1743075" y="7113389"/>
            <a:ext cx="32861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+</a:t>
            </a:r>
            <a:endParaRPr lang="en-US" sz="1125" dirty="0"/>
          </a:p>
        </p:txBody>
      </p:sp>
      <p:sp>
        <p:nvSpPr>
          <p:cNvPr id="63" name="Text 58"/>
          <p:cNvSpPr/>
          <p:nvPr/>
        </p:nvSpPr>
        <p:spPr>
          <a:xfrm>
            <a:off x="2000250" y="7113389"/>
            <a:ext cx="1571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AE81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1</a:t>
            </a:r>
            <a:endParaRPr lang="en-US" sz="1125" dirty="0"/>
          </a:p>
        </p:txBody>
      </p:sp>
      <p:sp>
        <p:nvSpPr>
          <p:cNvPr id="64" name="Text 59"/>
          <p:cNvSpPr/>
          <p:nvPr/>
        </p:nvSpPr>
        <p:spPr>
          <a:xfrm>
            <a:off x="2085975" y="7113389"/>
            <a:ext cx="2428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1125" dirty="0"/>
          </a:p>
        </p:txBody>
      </p:sp>
      <p:sp>
        <p:nvSpPr>
          <p:cNvPr id="65" name="Text 60"/>
          <p:cNvSpPr/>
          <p:nvPr/>
        </p:nvSpPr>
        <p:spPr>
          <a:xfrm>
            <a:off x="2257425" y="7113389"/>
            <a:ext cx="1528763" cy="19466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75715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Agora funciona!</a:t>
            </a:r>
            <a:endParaRPr lang="en-US" sz="112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2168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3010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4584B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Exercício de Fixação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457200" y="1028700"/>
            <a:ext cx="83010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Escreva um programa que: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457200" y="1428750"/>
            <a:ext cx="8229600" cy="953691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556350" y="1600200"/>
            <a:ext cx="257175" cy="257175"/>
          </a:xfrm>
          <a:prstGeom prst="ellipse">
            <a:avLst/>
          </a:prstGeom>
          <a:solidFill>
            <a:srgbClr val="30699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628650" y="1600200"/>
            <a:ext cx="3286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1</a:t>
            </a:r>
            <a:endParaRPr lang="en-US" sz="900" dirty="0"/>
          </a:p>
        </p:txBody>
      </p:sp>
      <p:sp>
        <p:nvSpPr>
          <p:cNvPr id="8" name="Text 5"/>
          <p:cNvSpPr/>
          <p:nvPr/>
        </p:nvSpPr>
        <p:spPr>
          <a:xfrm>
            <a:off x="1000125" y="1614488"/>
            <a:ext cx="223440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Peça ao usuário seu nome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971550" y="1914525"/>
            <a:ext cx="7543800" cy="296466"/>
          </a:xfrm>
          <a:prstGeom prst="rect">
            <a:avLst/>
          </a:prstGeom>
          <a:solidFill>
            <a:srgbClr val="F3F4F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7"/>
          <p:cNvSpPr/>
          <p:nvPr/>
        </p:nvSpPr>
        <p:spPr>
          <a:xfrm>
            <a:off x="1028700" y="2003822"/>
            <a:ext cx="2334946" cy="1285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1F2937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nome = input("Digite seu nome: ")</a:t>
            </a:r>
            <a:endParaRPr lang="en-US" sz="900" dirty="0"/>
          </a:p>
        </p:txBody>
      </p:sp>
      <p:sp>
        <p:nvSpPr>
          <p:cNvPr id="11" name="Shape 8"/>
          <p:cNvSpPr/>
          <p:nvPr/>
        </p:nvSpPr>
        <p:spPr>
          <a:xfrm>
            <a:off x="457200" y="2553891"/>
            <a:ext cx="8229600" cy="953691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Shape 9"/>
          <p:cNvSpPr/>
          <p:nvPr/>
        </p:nvSpPr>
        <p:spPr>
          <a:xfrm>
            <a:off x="564356" y="2711053"/>
            <a:ext cx="257175" cy="257175"/>
          </a:xfrm>
          <a:prstGeom prst="ellipse">
            <a:avLst/>
          </a:prstGeom>
          <a:solidFill>
            <a:srgbClr val="30699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10"/>
          <p:cNvSpPr/>
          <p:nvPr/>
        </p:nvSpPr>
        <p:spPr>
          <a:xfrm>
            <a:off x="628650" y="2725341"/>
            <a:ext cx="3286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2</a:t>
            </a:r>
            <a:endParaRPr lang="en-US" sz="900" dirty="0"/>
          </a:p>
        </p:txBody>
      </p:sp>
      <p:sp>
        <p:nvSpPr>
          <p:cNvPr id="14" name="Text 11"/>
          <p:cNvSpPr/>
          <p:nvPr/>
        </p:nvSpPr>
        <p:spPr>
          <a:xfrm>
            <a:off x="1000125" y="2739628"/>
            <a:ext cx="131034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Peça sua idade</a:t>
            </a:r>
            <a:endParaRPr lang="en-US" sz="1350" dirty="0"/>
          </a:p>
        </p:txBody>
      </p:sp>
      <p:sp>
        <p:nvSpPr>
          <p:cNvPr id="15" name="Shape 12"/>
          <p:cNvSpPr/>
          <p:nvPr/>
        </p:nvSpPr>
        <p:spPr>
          <a:xfrm>
            <a:off x="971550" y="3039666"/>
            <a:ext cx="7543800" cy="296466"/>
          </a:xfrm>
          <a:prstGeom prst="rect">
            <a:avLst/>
          </a:prstGeom>
          <a:solidFill>
            <a:srgbClr val="F3F4F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Text 13"/>
          <p:cNvSpPr/>
          <p:nvPr/>
        </p:nvSpPr>
        <p:spPr>
          <a:xfrm>
            <a:off x="1028700" y="3128963"/>
            <a:ext cx="2815084" cy="1285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1F2937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idade = int(input("Digite sua idade: "))</a:t>
            </a:r>
            <a:endParaRPr lang="en-US" sz="900" dirty="0"/>
          </a:p>
        </p:txBody>
      </p:sp>
      <p:sp>
        <p:nvSpPr>
          <p:cNvPr id="17" name="Shape 14"/>
          <p:cNvSpPr/>
          <p:nvPr/>
        </p:nvSpPr>
        <p:spPr>
          <a:xfrm>
            <a:off x="457200" y="3679031"/>
            <a:ext cx="8229600" cy="953691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Shape 15"/>
          <p:cNvSpPr/>
          <p:nvPr/>
        </p:nvSpPr>
        <p:spPr>
          <a:xfrm>
            <a:off x="544966" y="3838215"/>
            <a:ext cx="257175" cy="257175"/>
          </a:xfrm>
          <a:prstGeom prst="ellipse">
            <a:avLst/>
          </a:prstGeom>
          <a:solidFill>
            <a:srgbClr val="30699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Text 16"/>
          <p:cNvSpPr/>
          <p:nvPr/>
        </p:nvSpPr>
        <p:spPr>
          <a:xfrm>
            <a:off x="628650" y="3850481"/>
            <a:ext cx="3286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3</a:t>
            </a:r>
            <a:endParaRPr lang="en-US" sz="900" dirty="0"/>
          </a:p>
        </p:txBody>
      </p:sp>
      <p:sp>
        <p:nvSpPr>
          <p:cNvPr id="20" name="Text 17"/>
          <p:cNvSpPr/>
          <p:nvPr/>
        </p:nvSpPr>
        <p:spPr>
          <a:xfrm>
            <a:off x="1000125" y="3864769"/>
            <a:ext cx="24445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Imprima: "João tem 30 anos"</a:t>
            </a:r>
            <a:endParaRPr lang="en-US" sz="1350" dirty="0"/>
          </a:p>
        </p:txBody>
      </p:sp>
      <p:sp>
        <p:nvSpPr>
          <p:cNvPr id="21" name="Shape 18"/>
          <p:cNvSpPr/>
          <p:nvPr/>
        </p:nvSpPr>
        <p:spPr>
          <a:xfrm>
            <a:off x="971550" y="4164806"/>
            <a:ext cx="7543800" cy="296466"/>
          </a:xfrm>
          <a:prstGeom prst="rect">
            <a:avLst/>
          </a:prstGeom>
          <a:solidFill>
            <a:srgbClr val="F3F4F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2" name="Text 19"/>
          <p:cNvSpPr/>
          <p:nvPr/>
        </p:nvSpPr>
        <p:spPr>
          <a:xfrm>
            <a:off x="1028700" y="4254103"/>
            <a:ext cx="2334946" cy="1285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1F2937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print(nome, "tem", idade, "anos")</a:t>
            </a:r>
            <a:endParaRPr lang="en-US" sz="900" dirty="0"/>
          </a:p>
        </p:txBody>
      </p:sp>
      <p:sp>
        <p:nvSpPr>
          <p:cNvPr id="23" name="Shape 20"/>
          <p:cNvSpPr/>
          <p:nvPr/>
        </p:nvSpPr>
        <p:spPr>
          <a:xfrm>
            <a:off x="457200" y="4918472"/>
            <a:ext cx="8229600" cy="841177"/>
          </a:xfrm>
          <a:prstGeom prst="rect">
            <a:avLst/>
          </a:prstGeom>
          <a:solidFill>
            <a:srgbClr val="EFF6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4" name="Shape 21"/>
          <p:cNvSpPr/>
          <p:nvPr/>
        </p:nvSpPr>
        <p:spPr>
          <a:xfrm>
            <a:off x="457200" y="4918472"/>
            <a:ext cx="28575" cy="841177"/>
          </a:xfrm>
          <a:prstGeom prst="rect">
            <a:avLst/>
          </a:prstGeom>
          <a:solidFill>
            <a:srgbClr val="60A5FA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5118497"/>
            <a:ext cx="128588" cy="171450"/>
          </a:xfrm>
          <a:prstGeom prst="rect">
            <a:avLst/>
          </a:prstGeom>
        </p:spPr>
      </p:pic>
      <p:sp>
        <p:nvSpPr>
          <p:cNvPr id="26" name="Text 22"/>
          <p:cNvSpPr/>
          <p:nvPr/>
        </p:nvSpPr>
        <p:spPr>
          <a:xfrm>
            <a:off x="842963" y="5089922"/>
            <a:ext cx="490686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Dica:</a:t>
            </a:r>
            <a:endParaRPr lang="en-US" sz="1350" dirty="0"/>
          </a:p>
        </p:txBody>
      </p:sp>
      <p:sp>
        <p:nvSpPr>
          <p:cNvPr id="27" name="Text 23"/>
          <p:cNvSpPr/>
          <p:nvPr/>
        </p:nvSpPr>
        <p:spPr>
          <a:xfrm>
            <a:off x="628650" y="5395317"/>
            <a:ext cx="3399281" cy="15894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Lembre-se de converter a idade para inteiro usando</a:t>
            </a:r>
            <a:endParaRPr lang="en-US" sz="1125" dirty="0"/>
          </a:p>
        </p:txBody>
      </p:sp>
      <p:sp>
        <p:nvSpPr>
          <p:cNvPr id="28" name="Shape 24"/>
          <p:cNvSpPr/>
          <p:nvPr/>
        </p:nvSpPr>
        <p:spPr>
          <a:xfrm>
            <a:off x="3956493" y="5377458"/>
            <a:ext cx="543009" cy="219670"/>
          </a:xfrm>
          <a:prstGeom prst="rect">
            <a:avLst/>
          </a:prstGeom>
          <a:solidFill>
            <a:srgbClr val="F3F4F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9" name="Text 25"/>
          <p:cNvSpPr/>
          <p:nvPr/>
        </p:nvSpPr>
        <p:spPr>
          <a:xfrm>
            <a:off x="3956493" y="5377458"/>
            <a:ext cx="614446" cy="219670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4B5563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int()</a:t>
            </a:r>
            <a:endParaRPr lang="en-US" sz="1125" dirty="0"/>
          </a:p>
        </p:txBody>
      </p:sp>
      <p:sp>
        <p:nvSpPr>
          <p:cNvPr id="30" name="Text 26"/>
          <p:cNvSpPr/>
          <p:nvPr/>
        </p:nvSpPr>
        <p:spPr>
          <a:xfrm>
            <a:off x="4499502" y="5395317"/>
            <a:ext cx="111147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!</a:t>
            </a:r>
            <a:endParaRPr lang="en-US" sz="112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7329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3010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4584B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Exercício 2 - Calculadora de média</a:t>
            </a:r>
            <a:endParaRPr lang="en-US" sz="2700" dirty="0"/>
          </a:p>
        </p:txBody>
      </p:sp>
      <p:sp>
        <p:nvSpPr>
          <p:cNvPr id="4" name="Shape 1"/>
          <p:cNvSpPr/>
          <p:nvPr/>
        </p:nvSpPr>
        <p:spPr>
          <a:xfrm>
            <a:off x="457200" y="1028700"/>
            <a:ext cx="8229600" cy="825103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628650" y="1200150"/>
            <a:ext cx="300038" cy="367903"/>
          </a:xfrm>
          <a:prstGeom prst="roundRect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" y="1285875"/>
            <a:ext cx="128588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42988" y="1255514"/>
            <a:ext cx="384744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88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Receba duas notas e calcule a média</a:t>
            </a:r>
            <a:endParaRPr lang="en-US" sz="1688" dirty="0"/>
          </a:p>
        </p:txBody>
      </p:sp>
      <p:sp>
        <p:nvSpPr>
          <p:cNvPr id="8" name="Shape 4"/>
          <p:cNvSpPr/>
          <p:nvPr/>
        </p:nvSpPr>
        <p:spPr>
          <a:xfrm>
            <a:off x="457200" y="2025253"/>
            <a:ext cx="8229600" cy="1443038"/>
          </a:xfrm>
          <a:prstGeom prst="rect">
            <a:avLst/>
          </a:prstGeom>
          <a:solidFill>
            <a:srgbClr val="2D2D2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5"/>
          <p:cNvSpPr/>
          <p:nvPr/>
        </p:nvSpPr>
        <p:spPr>
          <a:xfrm>
            <a:off x="628650" y="2214563"/>
            <a:ext cx="2428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66D9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n1</a:t>
            </a:r>
            <a:endParaRPr lang="en-US" sz="1125" dirty="0"/>
          </a:p>
        </p:txBody>
      </p:sp>
      <p:sp>
        <p:nvSpPr>
          <p:cNvPr id="10" name="Text 6"/>
          <p:cNvSpPr/>
          <p:nvPr/>
        </p:nvSpPr>
        <p:spPr>
          <a:xfrm>
            <a:off x="800100" y="2214563"/>
            <a:ext cx="32861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</a:t>
            </a:r>
            <a:endParaRPr lang="en-US" sz="1125" dirty="0"/>
          </a:p>
        </p:txBody>
      </p:sp>
      <p:sp>
        <p:nvSpPr>
          <p:cNvPr id="11" name="Text 7"/>
          <p:cNvSpPr/>
          <p:nvPr/>
        </p:nvSpPr>
        <p:spPr>
          <a:xfrm>
            <a:off x="1057275" y="2214563"/>
            <a:ext cx="5000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D97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float</a:t>
            </a:r>
            <a:endParaRPr lang="en-US" sz="1125" dirty="0"/>
          </a:p>
        </p:txBody>
      </p:sp>
      <p:sp>
        <p:nvSpPr>
          <p:cNvPr id="12" name="Text 8"/>
          <p:cNvSpPr/>
          <p:nvPr/>
        </p:nvSpPr>
        <p:spPr>
          <a:xfrm>
            <a:off x="1485900" y="2214563"/>
            <a:ext cx="1571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endParaRPr lang="en-US" sz="1125" dirty="0"/>
          </a:p>
        </p:txBody>
      </p:sp>
      <p:sp>
        <p:nvSpPr>
          <p:cNvPr id="13" name="Text 9"/>
          <p:cNvSpPr/>
          <p:nvPr/>
        </p:nvSpPr>
        <p:spPr>
          <a:xfrm>
            <a:off x="1571625" y="2214563"/>
            <a:ext cx="5000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D97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input</a:t>
            </a:r>
            <a:endParaRPr lang="en-US" sz="1125" dirty="0"/>
          </a:p>
        </p:txBody>
      </p:sp>
      <p:sp>
        <p:nvSpPr>
          <p:cNvPr id="14" name="Text 10"/>
          <p:cNvSpPr/>
          <p:nvPr/>
        </p:nvSpPr>
        <p:spPr>
          <a:xfrm>
            <a:off x="2000250" y="2214563"/>
            <a:ext cx="1571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endParaRPr lang="en-US" sz="1125" dirty="0"/>
          </a:p>
        </p:txBody>
      </p:sp>
      <p:sp>
        <p:nvSpPr>
          <p:cNvPr id="15" name="Text 11"/>
          <p:cNvSpPr/>
          <p:nvPr/>
        </p:nvSpPr>
        <p:spPr>
          <a:xfrm>
            <a:off x="2085975" y="2214563"/>
            <a:ext cx="9286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A6E22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"Nota 1: "</a:t>
            </a:r>
            <a:endParaRPr lang="en-US" sz="1125" dirty="0"/>
          </a:p>
        </p:txBody>
      </p:sp>
      <p:sp>
        <p:nvSpPr>
          <p:cNvPr id="16" name="Text 12"/>
          <p:cNvSpPr/>
          <p:nvPr/>
        </p:nvSpPr>
        <p:spPr>
          <a:xfrm>
            <a:off x="2943225" y="2214563"/>
            <a:ext cx="2428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))</a:t>
            </a:r>
            <a:endParaRPr lang="en-US" sz="1125" dirty="0"/>
          </a:p>
        </p:txBody>
      </p:sp>
      <p:sp>
        <p:nvSpPr>
          <p:cNvPr id="17" name="Text 13"/>
          <p:cNvSpPr/>
          <p:nvPr/>
        </p:nvSpPr>
        <p:spPr>
          <a:xfrm>
            <a:off x="628650" y="2503884"/>
            <a:ext cx="2428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66D9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n2</a:t>
            </a:r>
            <a:endParaRPr lang="en-US" sz="1125" dirty="0"/>
          </a:p>
        </p:txBody>
      </p:sp>
      <p:sp>
        <p:nvSpPr>
          <p:cNvPr id="18" name="Text 14"/>
          <p:cNvSpPr/>
          <p:nvPr/>
        </p:nvSpPr>
        <p:spPr>
          <a:xfrm>
            <a:off x="800100" y="2503884"/>
            <a:ext cx="32861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</a:t>
            </a:r>
            <a:endParaRPr lang="en-US" sz="1125" dirty="0"/>
          </a:p>
        </p:txBody>
      </p:sp>
      <p:sp>
        <p:nvSpPr>
          <p:cNvPr id="19" name="Text 15"/>
          <p:cNvSpPr/>
          <p:nvPr/>
        </p:nvSpPr>
        <p:spPr>
          <a:xfrm>
            <a:off x="1057275" y="2503884"/>
            <a:ext cx="5000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D97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float</a:t>
            </a:r>
            <a:endParaRPr lang="en-US" sz="1125" dirty="0"/>
          </a:p>
        </p:txBody>
      </p:sp>
      <p:sp>
        <p:nvSpPr>
          <p:cNvPr id="20" name="Text 16"/>
          <p:cNvSpPr/>
          <p:nvPr/>
        </p:nvSpPr>
        <p:spPr>
          <a:xfrm>
            <a:off x="1485900" y="2503884"/>
            <a:ext cx="1571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endParaRPr lang="en-US" sz="1125" dirty="0"/>
          </a:p>
        </p:txBody>
      </p:sp>
      <p:sp>
        <p:nvSpPr>
          <p:cNvPr id="21" name="Text 17"/>
          <p:cNvSpPr/>
          <p:nvPr/>
        </p:nvSpPr>
        <p:spPr>
          <a:xfrm>
            <a:off x="1571625" y="2503884"/>
            <a:ext cx="5000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D97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input</a:t>
            </a:r>
            <a:endParaRPr lang="en-US" sz="1125" dirty="0"/>
          </a:p>
        </p:txBody>
      </p:sp>
      <p:sp>
        <p:nvSpPr>
          <p:cNvPr id="22" name="Text 18"/>
          <p:cNvSpPr/>
          <p:nvPr/>
        </p:nvSpPr>
        <p:spPr>
          <a:xfrm>
            <a:off x="2000250" y="2503884"/>
            <a:ext cx="1571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endParaRPr lang="en-US" sz="1125" dirty="0"/>
          </a:p>
        </p:txBody>
      </p:sp>
      <p:sp>
        <p:nvSpPr>
          <p:cNvPr id="23" name="Text 19"/>
          <p:cNvSpPr/>
          <p:nvPr/>
        </p:nvSpPr>
        <p:spPr>
          <a:xfrm>
            <a:off x="2085975" y="2503884"/>
            <a:ext cx="9286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A6E22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"Nota 2: "</a:t>
            </a:r>
            <a:endParaRPr lang="en-US" sz="1125" dirty="0"/>
          </a:p>
        </p:txBody>
      </p:sp>
      <p:sp>
        <p:nvSpPr>
          <p:cNvPr id="24" name="Text 20"/>
          <p:cNvSpPr/>
          <p:nvPr/>
        </p:nvSpPr>
        <p:spPr>
          <a:xfrm>
            <a:off x="2943225" y="2503884"/>
            <a:ext cx="2428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))</a:t>
            </a:r>
            <a:endParaRPr lang="en-US" sz="1125" dirty="0"/>
          </a:p>
        </p:txBody>
      </p:sp>
      <p:sp>
        <p:nvSpPr>
          <p:cNvPr id="25" name="Text 21"/>
          <p:cNvSpPr/>
          <p:nvPr/>
        </p:nvSpPr>
        <p:spPr>
          <a:xfrm>
            <a:off x="628650" y="2793206"/>
            <a:ext cx="5000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66D9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media</a:t>
            </a:r>
            <a:endParaRPr lang="en-US" sz="1125" dirty="0"/>
          </a:p>
        </p:txBody>
      </p:sp>
      <p:sp>
        <p:nvSpPr>
          <p:cNvPr id="26" name="Text 22"/>
          <p:cNvSpPr/>
          <p:nvPr/>
        </p:nvSpPr>
        <p:spPr>
          <a:xfrm>
            <a:off x="1057275" y="2793206"/>
            <a:ext cx="41433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 (</a:t>
            </a:r>
            <a:endParaRPr lang="en-US" sz="1125" dirty="0"/>
          </a:p>
        </p:txBody>
      </p:sp>
      <p:sp>
        <p:nvSpPr>
          <p:cNvPr id="27" name="Text 23"/>
          <p:cNvSpPr/>
          <p:nvPr/>
        </p:nvSpPr>
        <p:spPr>
          <a:xfrm>
            <a:off x="1400175" y="2793206"/>
            <a:ext cx="2428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66D9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n1</a:t>
            </a:r>
            <a:endParaRPr lang="en-US" sz="1125" dirty="0"/>
          </a:p>
        </p:txBody>
      </p:sp>
      <p:sp>
        <p:nvSpPr>
          <p:cNvPr id="28" name="Text 24"/>
          <p:cNvSpPr/>
          <p:nvPr/>
        </p:nvSpPr>
        <p:spPr>
          <a:xfrm>
            <a:off x="1657350" y="2793206"/>
            <a:ext cx="1571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9267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+</a:t>
            </a:r>
            <a:endParaRPr lang="en-US" sz="1125" dirty="0"/>
          </a:p>
        </p:txBody>
      </p:sp>
      <p:sp>
        <p:nvSpPr>
          <p:cNvPr id="29" name="Text 25"/>
          <p:cNvSpPr/>
          <p:nvPr/>
        </p:nvSpPr>
        <p:spPr>
          <a:xfrm>
            <a:off x="1828800" y="2793206"/>
            <a:ext cx="2428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66D9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n2</a:t>
            </a:r>
            <a:endParaRPr lang="en-US" sz="1125" dirty="0"/>
          </a:p>
        </p:txBody>
      </p:sp>
      <p:sp>
        <p:nvSpPr>
          <p:cNvPr id="30" name="Text 26"/>
          <p:cNvSpPr/>
          <p:nvPr/>
        </p:nvSpPr>
        <p:spPr>
          <a:xfrm>
            <a:off x="2000250" y="2793206"/>
            <a:ext cx="2428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1125" dirty="0"/>
          </a:p>
        </p:txBody>
      </p:sp>
      <p:sp>
        <p:nvSpPr>
          <p:cNvPr id="31" name="Text 27"/>
          <p:cNvSpPr/>
          <p:nvPr/>
        </p:nvSpPr>
        <p:spPr>
          <a:xfrm>
            <a:off x="2171700" y="2793206"/>
            <a:ext cx="1571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9267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</a:t>
            </a:r>
            <a:endParaRPr lang="en-US" sz="1125" dirty="0"/>
          </a:p>
        </p:txBody>
      </p:sp>
      <p:sp>
        <p:nvSpPr>
          <p:cNvPr id="32" name="Text 28"/>
          <p:cNvSpPr/>
          <p:nvPr/>
        </p:nvSpPr>
        <p:spPr>
          <a:xfrm>
            <a:off x="2343150" y="2793206"/>
            <a:ext cx="1571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AE81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2</a:t>
            </a:r>
            <a:endParaRPr lang="en-US" sz="1125" dirty="0"/>
          </a:p>
        </p:txBody>
      </p:sp>
      <p:sp>
        <p:nvSpPr>
          <p:cNvPr id="33" name="Text 29"/>
          <p:cNvSpPr/>
          <p:nvPr/>
        </p:nvSpPr>
        <p:spPr>
          <a:xfrm>
            <a:off x="628650" y="3082528"/>
            <a:ext cx="5000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D97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print</a:t>
            </a:r>
            <a:endParaRPr lang="en-US" sz="1125" dirty="0"/>
          </a:p>
        </p:txBody>
      </p:sp>
      <p:sp>
        <p:nvSpPr>
          <p:cNvPr id="34" name="Text 30"/>
          <p:cNvSpPr/>
          <p:nvPr/>
        </p:nvSpPr>
        <p:spPr>
          <a:xfrm>
            <a:off x="1057275" y="3082528"/>
            <a:ext cx="1571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endParaRPr lang="en-US" sz="1125" dirty="0"/>
          </a:p>
        </p:txBody>
      </p:sp>
      <p:sp>
        <p:nvSpPr>
          <p:cNvPr id="35" name="Text 31"/>
          <p:cNvSpPr/>
          <p:nvPr/>
        </p:nvSpPr>
        <p:spPr>
          <a:xfrm>
            <a:off x="1143000" y="3082528"/>
            <a:ext cx="75723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A6E22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"Média:"</a:t>
            </a:r>
            <a:endParaRPr lang="en-US" sz="1125" dirty="0"/>
          </a:p>
        </p:txBody>
      </p:sp>
      <p:sp>
        <p:nvSpPr>
          <p:cNvPr id="36" name="Text 32"/>
          <p:cNvSpPr/>
          <p:nvPr/>
        </p:nvSpPr>
        <p:spPr>
          <a:xfrm>
            <a:off x="1828800" y="3082528"/>
            <a:ext cx="2428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  <a:endParaRPr lang="en-US" sz="1125" dirty="0"/>
          </a:p>
        </p:txBody>
      </p:sp>
      <p:sp>
        <p:nvSpPr>
          <p:cNvPr id="37" name="Text 33"/>
          <p:cNvSpPr/>
          <p:nvPr/>
        </p:nvSpPr>
        <p:spPr>
          <a:xfrm>
            <a:off x="2000250" y="3082528"/>
            <a:ext cx="5000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66D9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media</a:t>
            </a:r>
            <a:endParaRPr lang="en-US" sz="1125" dirty="0"/>
          </a:p>
        </p:txBody>
      </p:sp>
      <p:sp>
        <p:nvSpPr>
          <p:cNvPr id="38" name="Text 34"/>
          <p:cNvSpPr/>
          <p:nvPr/>
        </p:nvSpPr>
        <p:spPr>
          <a:xfrm>
            <a:off x="2428875" y="3082528"/>
            <a:ext cx="1571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1125" dirty="0"/>
          </a:p>
        </p:txBody>
      </p:sp>
      <p:sp>
        <p:nvSpPr>
          <p:cNvPr id="39" name="Text 35"/>
          <p:cNvSpPr/>
          <p:nvPr/>
        </p:nvSpPr>
        <p:spPr>
          <a:xfrm>
            <a:off x="457200" y="3754041"/>
            <a:ext cx="83010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Exemplo de execução:</a:t>
            </a:r>
            <a:endParaRPr lang="en-US" sz="1350" dirty="0"/>
          </a:p>
        </p:txBody>
      </p:sp>
      <p:sp>
        <p:nvSpPr>
          <p:cNvPr id="40" name="Shape 36"/>
          <p:cNvSpPr/>
          <p:nvPr/>
        </p:nvSpPr>
        <p:spPr>
          <a:xfrm>
            <a:off x="457200" y="4068366"/>
            <a:ext cx="8229600" cy="982266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1" name="Shape 37"/>
          <p:cNvSpPr/>
          <p:nvPr/>
        </p:nvSpPr>
        <p:spPr>
          <a:xfrm>
            <a:off x="457200" y="4068366"/>
            <a:ext cx="28575" cy="982266"/>
          </a:xfrm>
          <a:prstGeom prst="rect">
            <a:avLst/>
          </a:prstGeom>
          <a:solidFill>
            <a:srgbClr val="4584B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2" name="Text 38"/>
          <p:cNvSpPr/>
          <p:nvPr/>
        </p:nvSpPr>
        <p:spPr>
          <a:xfrm>
            <a:off x="571500" y="4200525"/>
            <a:ext cx="75723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333333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Nota 1:</a:t>
            </a:r>
            <a:endParaRPr lang="en-US" sz="1125" dirty="0"/>
          </a:p>
        </p:txBody>
      </p:sp>
      <p:sp>
        <p:nvSpPr>
          <p:cNvPr id="43" name="Text 39"/>
          <p:cNvSpPr/>
          <p:nvPr/>
        </p:nvSpPr>
        <p:spPr>
          <a:xfrm>
            <a:off x="1257300" y="4200525"/>
            <a:ext cx="32861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333333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7.5</a:t>
            </a:r>
            <a:endParaRPr lang="en-US" sz="1125" dirty="0"/>
          </a:p>
        </p:txBody>
      </p:sp>
      <p:sp>
        <p:nvSpPr>
          <p:cNvPr id="44" name="Text 40"/>
          <p:cNvSpPr/>
          <p:nvPr/>
        </p:nvSpPr>
        <p:spPr>
          <a:xfrm>
            <a:off x="571500" y="4461272"/>
            <a:ext cx="75723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333333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Nota 2:</a:t>
            </a:r>
            <a:endParaRPr lang="en-US" sz="1125" dirty="0"/>
          </a:p>
        </p:txBody>
      </p:sp>
      <p:sp>
        <p:nvSpPr>
          <p:cNvPr id="45" name="Text 41"/>
          <p:cNvSpPr/>
          <p:nvPr/>
        </p:nvSpPr>
        <p:spPr>
          <a:xfrm>
            <a:off x="1257300" y="4461272"/>
            <a:ext cx="32861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333333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8.5</a:t>
            </a:r>
            <a:endParaRPr lang="en-US" sz="1125" dirty="0"/>
          </a:p>
        </p:txBody>
      </p:sp>
      <p:sp>
        <p:nvSpPr>
          <p:cNvPr id="46" name="Text 42"/>
          <p:cNvSpPr/>
          <p:nvPr/>
        </p:nvSpPr>
        <p:spPr>
          <a:xfrm>
            <a:off x="571500" y="4704159"/>
            <a:ext cx="8072438" cy="23217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333333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Média: 8.0</a:t>
            </a:r>
            <a:endParaRPr lang="en-US" sz="1125" dirty="0"/>
          </a:p>
        </p:txBody>
      </p:sp>
      <p:sp>
        <p:nvSpPr>
          <p:cNvPr id="47" name="Shape 43"/>
          <p:cNvSpPr/>
          <p:nvPr/>
        </p:nvSpPr>
        <p:spPr>
          <a:xfrm>
            <a:off x="457200" y="5222081"/>
            <a:ext cx="8229600" cy="1053703"/>
          </a:xfrm>
          <a:prstGeom prst="rect">
            <a:avLst/>
          </a:prstGeom>
          <a:solidFill>
            <a:srgbClr val="FFFBE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8" name="Shape 44"/>
          <p:cNvSpPr/>
          <p:nvPr/>
        </p:nvSpPr>
        <p:spPr>
          <a:xfrm>
            <a:off x="457200" y="5222081"/>
            <a:ext cx="28575" cy="1053703"/>
          </a:xfrm>
          <a:prstGeom prst="rect">
            <a:avLst/>
          </a:prstGeom>
          <a:solidFill>
            <a:srgbClr val="FBBF24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5422106"/>
            <a:ext cx="128588" cy="171450"/>
          </a:xfrm>
          <a:prstGeom prst="rect">
            <a:avLst/>
          </a:prstGeom>
        </p:spPr>
      </p:pic>
      <p:sp>
        <p:nvSpPr>
          <p:cNvPr id="50" name="Text 45"/>
          <p:cNvSpPr/>
          <p:nvPr/>
        </p:nvSpPr>
        <p:spPr>
          <a:xfrm>
            <a:off x="842963" y="5393531"/>
            <a:ext cx="1205536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Observações:</a:t>
            </a:r>
            <a:endParaRPr lang="en-US" sz="1350" dirty="0"/>
          </a:p>
        </p:txBody>
      </p:sp>
      <p:sp>
        <p:nvSpPr>
          <p:cNvPr id="51" name="Text 46"/>
          <p:cNvSpPr/>
          <p:nvPr/>
        </p:nvSpPr>
        <p:spPr>
          <a:xfrm>
            <a:off x="914400" y="5698927"/>
            <a:ext cx="635124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Usamos</a:t>
            </a:r>
            <a:endParaRPr lang="en-US" sz="1125" dirty="0"/>
          </a:p>
        </p:txBody>
      </p:sp>
      <p:sp>
        <p:nvSpPr>
          <p:cNvPr id="52" name="Shape 47"/>
          <p:cNvSpPr/>
          <p:nvPr/>
        </p:nvSpPr>
        <p:spPr>
          <a:xfrm>
            <a:off x="1478087" y="5681067"/>
            <a:ext cx="714487" cy="219670"/>
          </a:xfrm>
          <a:prstGeom prst="rect">
            <a:avLst/>
          </a:prstGeom>
          <a:solidFill>
            <a:srgbClr val="F3F4F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3" name="Text 48"/>
          <p:cNvSpPr/>
          <p:nvPr/>
        </p:nvSpPr>
        <p:spPr>
          <a:xfrm>
            <a:off x="1478087" y="5681067"/>
            <a:ext cx="785924" cy="219670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4B5563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float()</a:t>
            </a:r>
            <a:endParaRPr lang="en-US" sz="1125" dirty="0"/>
          </a:p>
        </p:txBody>
      </p:sp>
      <p:sp>
        <p:nvSpPr>
          <p:cNvPr id="54" name="Text 49"/>
          <p:cNvSpPr/>
          <p:nvPr/>
        </p:nvSpPr>
        <p:spPr>
          <a:xfrm>
            <a:off x="2192573" y="5698927"/>
            <a:ext cx="2835176" cy="15894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porque as notas podem ter casas decimais</a:t>
            </a:r>
            <a:endParaRPr lang="en-US" sz="1125" dirty="0"/>
          </a:p>
        </p:txBody>
      </p:sp>
      <p:sp>
        <p:nvSpPr>
          <p:cNvPr id="55" name="Text 50"/>
          <p:cNvSpPr/>
          <p:nvPr/>
        </p:nvSpPr>
        <p:spPr>
          <a:xfrm>
            <a:off x="914400" y="5911453"/>
            <a:ext cx="1278480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Os parênteses em</a:t>
            </a:r>
            <a:endParaRPr lang="en-US" sz="1125" dirty="0"/>
          </a:p>
        </p:txBody>
      </p:sp>
      <p:sp>
        <p:nvSpPr>
          <p:cNvPr id="56" name="Shape 51"/>
          <p:cNvSpPr/>
          <p:nvPr/>
        </p:nvSpPr>
        <p:spPr>
          <a:xfrm>
            <a:off x="2121443" y="5893594"/>
            <a:ext cx="885965" cy="219670"/>
          </a:xfrm>
          <a:prstGeom prst="rect">
            <a:avLst/>
          </a:prstGeom>
          <a:solidFill>
            <a:srgbClr val="F3F4F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7" name="Text 52"/>
          <p:cNvSpPr/>
          <p:nvPr/>
        </p:nvSpPr>
        <p:spPr>
          <a:xfrm>
            <a:off x="2121443" y="5893594"/>
            <a:ext cx="957402" cy="219670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4B5563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(n1 + n2)</a:t>
            </a:r>
            <a:endParaRPr lang="en-US" sz="1125" dirty="0"/>
          </a:p>
        </p:txBody>
      </p:sp>
      <p:sp>
        <p:nvSpPr>
          <p:cNvPr id="58" name="Text 53"/>
          <p:cNvSpPr/>
          <p:nvPr/>
        </p:nvSpPr>
        <p:spPr>
          <a:xfrm>
            <a:off x="3007407" y="5911453"/>
            <a:ext cx="3184829" cy="15894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garantem que a soma seja feita antes da divisão</a:t>
            </a:r>
            <a:endParaRPr lang="en-US" sz="112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9402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3010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4584B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Dinâmica Colaborativa - Quem sou eu?</a:t>
            </a:r>
            <a:endParaRPr lang="en-US" sz="2700" dirty="0"/>
          </a:p>
        </p:txBody>
      </p:sp>
      <p:sp>
        <p:nvSpPr>
          <p:cNvPr id="4" name="Shape 1"/>
          <p:cNvSpPr/>
          <p:nvPr/>
        </p:nvSpPr>
        <p:spPr>
          <a:xfrm>
            <a:off x="457200" y="1028700"/>
            <a:ext cx="8229600" cy="14859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628650" y="1200150"/>
            <a:ext cx="795813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88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Como funciona:</a:t>
            </a:r>
            <a:endParaRPr lang="en-US" sz="1688" dirty="0"/>
          </a:p>
        </p:txBody>
      </p:sp>
      <p:sp>
        <p:nvSpPr>
          <p:cNvPr id="6" name="Text 3"/>
          <p:cNvSpPr/>
          <p:nvPr/>
        </p:nvSpPr>
        <p:spPr>
          <a:xfrm>
            <a:off x="800100" y="1571625"/>
            <a:ext cx="77866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Cada grupo cria um programa com nome, idade e cidade de um personagem</a:t>
            </a:r>
            <a:endParaRPr lang="en-US" sz="1125" dirty="0"/>
          </a:p>
        </p:txBody>
      </p:sp>
      <p:sp>
        <p:nvSpPr>
          <p:cNvPr id="7" name="Text 4"/>
          <p:cNvSpPr/>
          <p:nvPr/>
        </p:nvSpPr>
        <p:spPr>
          <a:xfrm>
            <a:off x="800100" y="1828800"/>
            <a:ext cx="77866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Os outros grupos devem adivinhar baseando-se nas pistas que o código imprime</a:t>
            </a:r>
            <a:endParaRPr lang="en-US" sz="1125" dirty="0"/>
          </a:p>
        </p:txBody>
      </p:sp>
      <p:sp>
        <p:nvSpPr>
          <p:cNvPr id="8" name="Text 5"/>
          <p:cNvSpPr/>
          <p:nvPr/>
        </p:nvSpPr>
        <p:spPr>
          <a:xfrm>
            <a:off x="800100" y="2085975"/>
            <a:ext cx="77866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Use variáveis e entrada de dados para criar o personagem</a:t>
            </a:r>
            <a:endParaRPr lang="en-US" sz="1125" dirty="0"/>
          </a:p>
        </p:txBody>
      </p:sp>
      <p:sp>
        <p:nvSpPr>
          <p:cNvPr id="9" name="Shape 6"/>
          <p:cNvSpPr/>
          <p:nvPr/>
        </p:nvSpPr>
        <p:spPr>
          <a:xfrm>
            <a:off x="457200" y="2686050"/>
            <a:ext cx="8229600" cy="27432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7"/>
          <p:cNvSpPr/>
          <p:nvPr/>
        </p:nvSpPr>
        <p:spPr>
          <a:xfrm>
            <a:off x="628650" y="2857500"/>
            <a:ext cx="79581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Exemplo de código: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628650" y="3171825"/>
            <a:ext cx="7886700" cy="2085975"/>
          </a:xfrm>
          <a:prstGeom prst="rect">
            <a:avLst/>
          </a:prstGeom>
          <a:solidFill>
            <a:srgbClr val="F3F4F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742950" y="3286125"/>
            <a:ext cx="77295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00000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nome = "???"</a:t>
            </a:r>
            <a:endParaRPr lang="en-US" sz="1013" dirty="0"/>
          </a:p>
        </p:txBody>
      </p:sp>
      <p:sp>
        <p:nvSpPr>
          <p:cNvPr id="13" name="Text 10"/>
          <p:cNvSpPr/>
          <p:nvPr/>
        </p:nvSpPr>
        <p:spPr>
          <a:xfrm>
            <a:off x="742950" y="3514725"/>
            <a:ext cx="77295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00000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idade = 25</a:t>
            </a:r>
            <a:endParaRPr lang="en-US" sz="1013" dirty="0"/>
          </a:p>
        </p:txBody>
      </p:sp>
      <p:sp>
        <p:nvSpPr>
          <p:cNvPr id="14" name="Text 11"/>
          <p:cNvSpPr/>
          <p:nvPr/>
        </p:nvSpPr>
        <p:spPr>
          <a:xfrm>
            <a:off x="742950" y="3743325"/>
            <a:ext cx="77295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00000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cidade = "???"</a:t>
            </a:r>
            <a:endParaRPr lang="en-US" sz="1013" dirty="0"/>
          </a:p>
        </p:txBody>
      </p:sp>
      <p:sp>
        <p:nvSpPr>
          <p:cNvPr id="15" name="Text 12"/>
          <p:cNvSpPr/>
          <p:nvPr/>
        </p:nvSpPr>
        <p:spPr>
          <a:xfrm>
            <a:off x="742950" y="3971925"/>
            <a:ext cx="77295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00000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profissao = "???"</a:t>
            </a:r>
            <a:endParaRPr lang="en-US" sz="1013" dirty="0"/>
          </a:p>
        </p:txBody>
      </p:sp>
      <p:sp>
        <p:nvSpPr>
          <p:cNvPr id="16" name="Text 13"/>
          <p:cNvSpPr/>
          <p:nvPr/>
        </p:nvSpPr>
        <p:spPr>
          <a:xfrm>
            <a:off x="742950" y="4200525"/>
            <a:ext cx="77295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00000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hobby = "???"</a:t>
            </a:r>
            <a:endParaRPr lang="en-US" sz="1013" dirty="0"/>
          </a:p>
        </p:txBody>
      </p:sp>
      <p:sp>
        <p:nvSpPr>
          <p:cNvPr id="17" name="Text 14"/>
          <p:cNvSpPr/>
          <p:nvPr/>
        </p:nvSpPr>
        <p:spPr>
          <a:xfrm>
            <a:off x="742950" y="4486275"/>
            <a:ext cx="77295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00000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print("Esta pessoa tem", idade, "anos")</a:t>
            </a:r>
            <a:endParaRPr lang="en-US" sz="1013" dirty="0"/>
          </a:p>
        </p:txBody>
      </p:sp>
      <p:sp>
        <p:nvSpPr>
          <p:cNvPr id="18" name="Text 15"/>
          <p:cNvSpPr/>
          <p:nvPr/>
        </p:nvSpPr>
        <p:spPr>
          <a:xfrm>
            <a:off x="742950" y="4714875"/>
            <a:ext cx="77295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00000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print("Seu hobby favorito é", hobby)</a:t>
            </a:r>
            <a:endParaRPr lang="en-US" sz="1013" dirty="0"/>
          </a:p>
        </p:txBody>
      </p:sp>
      <p:sp>
        <p:nvSpPr>
          <p:cNvPr id="19" name="Text 16"/>
          <p:cNvSpPr/>
          <p:nvPr/>
        </p:nvSpPr>
        <p:spPr>
          <a:xfrm>
            <a:off x="742950" y="4943475"/>
            <a:ext cx="77295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00000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print("Trabalha como", profissao)</a:t>
            </a:r>
            <a:endParaRPr lang="en-US" sz="1013" dirty="0"/>
          </a:p>
        </p:txBody>
      </p:sp>
      <p:sp>
        <p:nvSpPr>
          <p:cNvPr id="20" name="Shape 17"/>
          <p:cNvSpPr/>
          <p:nvPr/>
        </p:nvSpPr>
        <p:spPr>
          <a:xfrm>
            <a:off x="3507581" y="5777508"/>
            <a:ext cx="357188" cy="357188"/>
          </a:xfrm>
          <a:prstGeom prst="ellipse">
            <a:avLst/>
          </a:prstGeom>
          <a:solidFill>
            <a:srgbClr val="FFD43B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1166" y="5870377"/>
            <a:ext cx="150019" cy="171450"/>
          </a:xfrm>
          <a:prstGeom prst="rect">
            <a:avLst/>
          </a:prstGeom>
        </p:spPr>
      </p:pic>
      <p:sp>
        <p:nvSpPr>
          <p:cNvPr id="22" name="Text 18"/>
          <p:cNvSpPr/>
          <p:nvPr/>
        </p:nvSpPr>
        <p:spPr>
          <a:xfrm>
            <a:off x="3479676" y="6191845"/>
            <a:ext cx="48443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Grupo 1</a:t>
            </a:r>
            <a:endParaRPr lang="en-US" sz="900" dirty="0"/>
          </a:p>
        </p:txBody>
      </p:sp>
      <p:sp>
        <p:nvSpPr>
          <p:cNvPr id="23" name="Shape 19"/>
          <p:cNvSpPr/>
          <p:nvPr/>
        </p:nvSpPr>
        <p:spPr>
          <a:xfrm>
            <a:off x="3921919" y="6056114"/>
            <a:ext cx="457200" cy="28575"/>
          </a:xfrm>
          <a:prstGeom prst="rect">
            <a:avLst/>
          </a:prstGeom>
          <a:solidFill>
            <a:srgbClr val="9CA3A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4" name="Shape 20"/>
          <p:cNvSpPr/>
          <p:nvPr/>
        </p:nvSpPr>
        <p:spPr>
          <a:xfrm>
            <a:off x="4379119" y="5772150"/>
            <a:ext cx="385763" cy="367903"/>
          </a:xfrm>
          <a:prstGeom prst="ellipse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4844" y="5857875"/>
            <a:ext cx="214313" cy="171450"/>
          </a:xfrm>
          <a:prstGeom prst="rect">
            <a:avLst/>
          </a:prstGeom>
        </p:spPr>
      </p:pic>
      <p:sp>
        <p:nvSpPr>
          <p:cNvPr id="26" name="Text 21"/>
          <p:cNvSpPr/>
          <p:nvPr/>
        </p:nvSpPr>
        <p:spPr>
          <a:xfrm>
            <a:off x="4390895" y="6197203"/>
            <a:ext cx="43364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Código</a:t>
            </a:r>
            <a:endParaRPr lang="en-US" sz="900" dirty="0"/>
          </a:p>
        </p:txBody>
      </p:sp>
      <p:sp>
        <p:nvSpPr>
          <p:cNvPr id="27" name="Shape 22"/>
          <p:cNvSpPr/>
          <p:nvPr/>
        </p:nvSpPr>
        <p:spPr>
          <a:xfrm>
            <a:off x="4764881" y="6056114"/>
            <a:ext cx="457200" cy="28575"/>
          </a:xfrm>
          <a:prstGeom prst="rect">
            <a:avLst/>
          </a:prstGeom>
          <a:solidFill>
            <a:srgbClr val="9CA3A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8" name="Shape 23"/>
          <p:cNvSpPr/>
          <p:nvPr/>
        </p:nvSpPr>
        <p:spPr>
          <a:xfrm>
            <a:off x="5279231" y="5777508"/>
            <a:ext cx="357188" cy="357188"/>
          </a:xfrm>
          <a:prstGeom prst="ellipse">
            <a:avLst/>
          </a:prstGeom>
          <a:solidFill>
            <a:srgbClr val="FFD43B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0669" y="5870377"/>
            <a:ext cx="214313" cy="171450"/>
          </a:xfrm>
          <a:prstGeom prst="rect">
            <a:avLst/>
          </a:prstGeom>
        </p:spPr>
      </p:pic>
      <p:sp>
        <p:nvSpPr>
          <p:cNvPr id="30" name="Text 24"/>
          <p:cNvSpPr/>
          <p:nvPr/>
        </p:nvSpPr>
        <p:spPr>
          <a:xfrm>
            <a:off x="5251326" y="6191845"/>
            <a:ext cx="48443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Grupo 2</a:t>
            </a:r>
            <a:endParaRPr lang="en-US" sz="900" dirty="0"/>
          </a:p>
        </p:txBody>
      </p:sp>
      <p:sp>
        <p:nvSpPr>
          <p:cNvPr id="31" name="Shape 25"/>
          <p:cNvSpPr/>
          <p:nvPr/>
        </p:nvSpPr>
        <p:spPr>
          <a:xfrm>
            <a:off x="457200" y="6654403"/>
            <a:ext cx="8229600" cy="828675"/>
          </a:xfrm>
          <a:prstGeom prst="rect">
            <a:avLst/>
          </a:prstGeom>
          <a:solidFill>
            <a:srgbClr val="ECFDF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2" name="Shape 26"/>
          <p:cNvSpPr/>
          <p:nvPr/>
        </p:nvSpPr>
        <p:spPr>
          <a:xfrm>
            <a:off x="457200" y="6654403"/>
            <a:ext cx="28575" cy="828675"/>
          </a:xfrm>
          <a:prstGeom prst="rect">
            <a:avLst/>
          </a:prstGeom>
          <a:solidFill>
            <a:srgbClr val="34D399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3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650" y="6854428"/>
            <a:ext cx="192881" cy="171450"/>
          </a:xfrm>
          <a:prstGeom prst="rect">
            <a:avLst/>
          </a:prstGeom>
        </p:spPr>
      </p:pic>
      <p:sp>
        <p:nvSpPr>
          <p:cNvPr id="34" name="Text 27"/>
          <p:cNvSpPr/>
          <p:nvPr/>
        </p:nvSpPr>
        <p:spPr>
          <a:xfrm>
            <a:off x="907256" y="6825853"/>
            <a:ext cx="995576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Benefícios:</a:t>
            </a:r>
            <a:endParaRPr lang="en-US" sz="1350" dirty="0"/>
          </a:p>
        </p:txBody>
      </p:sp>
      <p:sp>
        <p:nvSpPr>
          <p:cNvPr id="35" name="Text 28"/>
          <p:cNvSpPr/>
          <p:nvPr/>
        </p:nvSpPr>
        <p:spPr>
          <a:xfrm>
            <a:off x="628650" y="7111603"/>
            <a:ext cx="79581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Prática de variáveis, tipos de dados e entrada/saída de forma divertida e colaborativa!</a:t>
            </a:r>
            <a:endParaRPr lang="en-US" sz="112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2669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3010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4584B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Prática Supervisionada</a:t>
            </a:r>
            <a:endParaRPr lang="en-US" sz="2700" dirty="0"/>
          </a:p>
        </p:txBody>
      </p:sp>
      <p:sp>
        <p:nvSpPr>
          <p:cNvPr id="4" name="Shape 1"/>
          <p:cNvSpPr/>
          <p:nvPr/>
        </p:nvSpPr>
        <p:spPr>
          <a:xfrm>
            <a:off x="457200" y="1028700"/>
            <a:ext cx="8229600" cy="825103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628650" y="1200150"/>
            <a:ext cx="385763" cy="367903"/>
          </a:xfrm>
          <a:prstGeom prst="ellipse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" y="1285875"/>
            <a:ext cx="214313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28713" y="1255514"/>
            <a:ext cx="1905456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88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Orientar alunos a:</a:t>
            </a:r>
            <a:endParaRPr lang="en-US" sz="1688" dirty="0"/>
          </a:p>
        </p:txBody>
      </p:sp>
      <p:sp>
        <p:nvSpPr>
          <p:cNvPr id="8" name="Shape 4"/>
          <p:cNvSpPr/>
          <p:nvPr/>
        </p:nvSpPr>
        <p:spPr>
          <a:xfrm>
            <a:off x="457200" y="2025253"/>
            <a:ext cx="8229600" cy="812602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Shape 5"/>
          <p:cNvSpPr/>
          <p:nvPr/>
        </p:nvSpPr>
        <p:spPr>
          <a:xfrm>
            <a:off x="628650" y="2252960"/>
            <a:ext cx="357188" cy="357188"/>
          </a:xfrm>
          <a:prstGeom prst="rect">
            <a:avLst/>
          </a:prstGeom>
          <a:solidFill>
            <a:srgbClr val="306998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519" y="2345829"/>
            <a:ext cx="171450" cy="17145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157288" y="2214563"/>
            <a:ext cx="2345327" cy="19109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Testar diferentes tipos com</a:t>
            </a:r>
            <a:endParaRPr lang="en-US" sz="1350" dirty="0"/>
          </a:p>
        </p:txBody>
      </p:sp>
      <p:sp>
        <p:nvSpPr>
          <p:cNvPr id="12" name="Shape 7"/>
          <p:cNvSpPr/>
          <p:nvPr/>
        </p:nvSpPr>
        <p:spPr>
          <a:xfrm>
            <a:off x="3431177" y="2196703"/>
            <a:ext cx="731620" cy="251817"/>
          </a:xfrm>
          <a:prstGeom prst="rect">
            <a:avLst/>
          </a:prstGeom>
          <a:solidFill>
            <a:srgbClr val="F3F4F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8"/>
          <p:cNvSpPr/>
          <p:nvPr/>
        </p:nvSpPr>
        <p:spPr>
          <a:xfrm>
            <a:off x="3431177" y="2196703"/>
            <a:ext cx="803058" cy="251817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7415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type()</a:t>
            </a:r>
            <a:endParaRPr lang="en-US" sz="1350" dirty="0"/>
          </a:p>
        </p:txBody>
      </p:sp>
      <p:sp>
        <p:nvSpPr>
          <p:cNvPr id="14" name="Text 9"/>
          <p:cNvSpPr/>
          <p:nvPr/>
        </p:nvSpPr>
        <p:spPr>
          <a:xfrm>
            <a:off x="1157288" y="2466380"/>
            <a:ext cx="320916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Experimente com números, textos e valores booleanos</a:t>
            </a:r>
            <a:endParaRPr lang="en-US" sz="1013" dirty="0"/>
          </a:p>
        </p:txBody>
      </p:sp>
      <p:sp>
        <p:nvSpPr>
          <p:cNvPr id="15" name="Shape 10"/>
          <p:cNvSpPr/>
          <p:nvPr/>
        </p:nvSpPr>
        <p:spPr>
          <a:xfrm>
            <a:off x="457200" y="3009305"/>
            <a:ext cx="8229600" cy="26289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Shape 11"/>
          <p:cNvSpPr/>
          <p:nvPr/>
        </p:nvSpPr>
        <p:spPr>
          <a:xfrm>
            <a:off x="628650" y="4145161"/>
            <a:ext cx="357188" cy="357188"/>
          </a:xfrm>
          <a:prstGeom prst="rect">
            <a:avLst/>
          </a:prstGeom>
          <a:solidFill>
            <a:srgbClr val="306998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088" y="4238030"/>
            <a:ext cx="214313" cy="17145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157288" y="3180755"/>
            <a:ext cx="401540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Criar um cadastro básico</a:t>
            </a:r>
            <a:endParaRPr lang="en-US" sz="1350" dirty="0"/>
          </a:p>
        </p:txBody>
      </p:sp>
      <p:sp>
        <p:nvSpPr>
          <p:cNvPr id="19" name="Text 13"/>
          <p:cNvSpPr/>
          <p:nvPr/>
        </p:nvSpPr>
        <p:spPr>
          <a:xfrm>
            <a:off x="1157288" y="3437930"/>
            <a:ext cx="4015401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Com nome, idade, altura e um valor booleano</a:t>
            </a:r>
            <a:endParaRPr lang="en-US" sz="1013" dirty="0"/>
          </a:p>
        </p:txBody>
      </p:sp>
      <p:sp>
        <p:nvSpPr>
          <p:cNvPr id="20" name="Shape 14"/>
          <p:cNvSpPr/>
          <p:nvPr/>
        </p:nvSpPr>
        <p:spPr>
          <a:xfrm>
            <a:off x="1157288" y="3723680"/>
            <a:ext cx="3943964" cy="1743075"/>
          </a:xfrm>
          <a:prstGeom prst="rect">
            <a:avLst/>
          </a:prstGeom>
          <a:solidFill>
            <a:srgbClr val="F3F4F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1" name="Text 15"/>
          <p:cNvSpPr/>
          <p:nvPr/>
        </p:nvSpPr>
        <p:spPr>
          <a:xfrm>
            <a:off x="1243013" y="3809405"/>
            <a:ext cx="3843951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nome = input("Digite seu nome: ")</a:t>
            </a:r>
            <a:endParaRPr lang="en-US" sz="900" dirty="0"/>
          </a:p>
        </p:txBody>
      </p:sp>
      <p:sp>
        <p:nvSpPr>
          <p:cNvPr id="22" name="Text 16"/>
          <p:cNvSpPr/>
          <p:nvPr/>
        </p:nvSpPr>
        <p:spPr>
          <a:xfrm>
            <a:off x="1243013" y="4009430"/>
            <a:ext cx="3843951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idade = int(input("Digite sua idade: "))</a:t>
            </a:r>
            <a:endParaRPr lang="en-US" sz="900" dirty="0"/>
          </a:p>
        </p:txBody>
      </p:sp>
      <p:sp>
        <p:nvSpPr>
          <p:cNvPr id="23" name="Text 17"/>
          <p:cNvSpPr/>
          <p:nvPr/>
        </p:nvSpPr>
        <p:spPr>
          <a:xfrm>
            <a:off x="1243013" y="4209455"/>
            <a:ext cx="3843951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altura = float(input("Digite sua altura: "))</a:t>
            </a:r>
            <a:endParaRPr lang="en-US" sz="900" dirty="0"/>
          </a:p>
        </p:txBody>
      </p:sp>
      <p:sp>
        <p:nvSpPr>
          <p:cNvPr id="24" name="Text 18"/>
          <p:cNvSpPr/>
          <p:nvPr/>
        </p:nvSpPr>
        <p:spPr>
          <a:xfrm>
            <a:off x="1243013" y="4409480"/>
            <a:ext cx="3843951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trabalha = input("Você trabalha? (sim/não): ") == "sim"</a:t>
            </a:r>
            <a:endParaRPr lang="en-US" sz="900" dirty="0"/>
          </a:p>
        </p:txBody>
      </p:sp>
      <p:sp>
        <p:nvSpPr>
          <p:cNvPr id="25" name="Text 19"/>
          <p:cNvSpPr/>
          <p:nvPr/>
        </p:nvSpPr>
        <p:spPr>
          <a:xfrm>
            <a:off x="1243013" y="4609505"/>
            <a:ext cx="3843951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print("Tipo do nome:", type(nome))</a:t>
            </a:r>
            <a:endParaRPr lang="en-US" sz="900" dirty="0"/>
          </a:p>
        </p:txBody>
      </p:sp>
      <p:sp>
        <p:nvSpPr>
          <p:cNvPr id="26" name="Text 20"/>
          <p:cNvSpPr/>
          <p:nvPr/>
        </p:nvSpPr>
        <p:spPr>
          <a:xfrm>
            <a:off x="1243013" y="4809530"/>
            <a:ext cx="3843951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print("Tipo da idade:", type(idade))</a:t>
            </a:r>
            <a:endParaRPr lang="en-US" sz="900" dirty="0"/>
          </a:p>
        </p:txBody>
      </p:sp>
      <p:sp>
        <p:nvSpPr>
          <p:cNvPr id="27" name="Text 21"/>
          <p:cNvSpPr/>
          <p:nvPr/>
        </p:nvSpPr>
        <p:spPr>
          <a:xfrm>
            <a:off x="1243013" y="5009555"/>
            <a:ext cx="3843951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print("Tipo da altura:", type(altura))</a:t>
            </a:r>
            <a:endParaRPr lang="en-US" sz="900" dirty="0"/>
          </a:p>
        </p:txBody>
      </p:sp>
      <p:sp>
        <p:nvSpPr>
          <p:cNvPr id="28" name="Text 22"/>
          <p:cNvSpPr/>
          <p:nvPr/>
        </p:nvSpPr>
        <p:spPr>
          <a:xfrm>
            <a:off x="1243013" y="5209580"/>
            <a:ext cx="3843951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print("Tipo do trabalha:", type(trabalha))</a:t>
            </a:r>
            <a:endParaRPr lang="en-US" sz="900" dirty="0"/>
          </a:p>
        </p:txBody>
      </p:sp>
      <p:sp>
        <p:nvSpPr>
          <p:cNvPr id="29" name="Shape 23"/>
          <p:cNvSpPr/>
          <p:nvPr/>
        </p:nvSpPr>
        <p:spPr>
          <a:xfrm>
            <a:off x="457200" y="5981105"/>
            <a:ext cx="8229600" cy="828675"/>
          </a:xfrm>
          <a:prstGeom prst="rect">
            <a:avLst/>
          </a:prstGeom>
          <a:solidFill>
            <a:srgbClr val="FFFBE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0" name="Shape 24"/>
          <p:cNvSpPr/>
          <p:nvPr/>
        </p:nvSpPr>
        <p:spPr>
          <a:xfrm>
            <a:off x="457200" y="5981105"/>
            <a:ext cx="28575" cy="828675"/>
          </a:xfrm>
          <a:prstGeom prst="rect">
            <a:avLst/>
          </a:prstGeom>
          <a:solidFill>
            <a:srgbClr val="FBBF24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3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650" y="6181130"/>
            <a:ext cx="128588" cy="171450"/>
          </a:xfrm>
          <a:prstGeom prst="rect">
            <a:avLst/>
          </a:prstGeom>
        </p:spPr>
      </p:pic>
      <p:sp>
        <p:nvSpPr>
          <p:cNvPr id="32" name="Text 25"/>
          <p:cNvSpPr/>
          <p:nvPr/>
        </p:nvSpPr>
        <p:spPr>
          <a:xfrm>
            <a:off x="842963" y="6152555"/>
            <a:ext cx="189125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Dica para o professor:</a:t>
            </a:r>
            <a:endParaRPr lang="en-US" sz="1350" dirty="0"/>
          </a:p>
        </p:txBody>
      </p:sp>
      <p:sp>
        <p:nvSpPr>
          <p:cNvPr id="33" name="Text 26"/>
          <p:cNvSpPr/>
          <p:nvPr/>
        </p:nvSpPr>
        <p:spPr>
          <a:xfrm>
            <a:off x="628650" y="6438305"/>
            <a:ext cx="79581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Circule entre os alunos para ajudar com erros de sintaxe e esclarecer dúvidas sobre conversão de tipos.</a:t>
            </a:r>
            <a:endParaRPr lang="en-US" sz="112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45450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3010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4584B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Tarefa para Casa</a:t>
            </a:r>
            <a:endParaRPr lang="en-US" sz="2700" dirty="0"/>
          </a:p>
        </p:txBody>
      </p:sp>
      <p:sp>
        <p:nvSpPr>
          <p:cNvPr id="4" name="Shape 1"/>
          <p:cNvSpPr/>
          <p:nvPr/>
        </p:nvSpPr>
        <p:spPr>
          <a:xfrm>
            <a:off x="457200" y="1028700"/>
            <a:ext cx="8229600" cy="1339453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628650" y="1200150"/>
            <a:ext cx="342900" cy="367903"/>
          </a:xfrm>
          <a:prstGeom prst="ellipse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" y="1285875"/>
            <a:ext cx="171450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85850" y="1255514"/>
            <a:ext cx="2512702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88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Criar um programa que:</a:t>
            </a:r>
            <a:endParaRPr lang="en-US" sz="1688" dirty="0"/>
          </a:p>
        </p:txBody>
      </p:sp>
      <p:sp>
        <p:nvSpPr>
          <p:cNvPr id="8" name="Text 4"/>
          <p:cNvSpPr/>
          <p:nvPr/>
        </p:nvSpPr>
        <p:spPr>
          <a:xfrm>
            <a:off x="914400" y="1682353"/>
            <a:ext cx="76723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Recebe nome, idade e se a pessoa trabalha (sim/não)</a:t>
            </a:r>
            <a:endParaRPr lang="en-US" sz="1125" dirty="0"/>
          </a:p>
        </p:txBody>
      </p:sp>
      <p:sp>
        <p:nvSpPr>
          <p:cNvPr id="9" name="Text 5"/>
          <p:cNvSpPr/>
          <p:nvPr/>
        </p:nvSpPr>
        <p:spPr>
          <a:xfrm>
            <a:off x="914400" y="1939528"/>
            <a:ext cx="76723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Imprime um resumo das informações</a:t>
            </a:r>
            <a:endParaRPr lang="en-US" sz="1125" dirty="0"/>
          </a:p>
        </p:txBody>
      </p:sp>
      <p:sp>
        <p:nvSpPr>
          <p:cNvPr id="10" name="Shape 6"/>
          <p:cNvSpPr/>
          <p:nvPr/>
        </p:nvSpPr>
        <p:spPr>
          <a:xfrm>
            <a:off x="457200" y="2539603"/>
            <a:ext cx="8229600" cy="2657475"/>
          </a:xfrm>
          <a:prstGeom prst="rect">
            <a:avLst/>
          </a:prstGeom>
          <a:solidFill>
            <a:srgbClr val="2D2D2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Text 7"/>
          <p:cNvSpPr/>
          <p:nvPr/>
        </p:nvSpPr>
        <p:spPr>
          <a:xfrm>
            <a:off x="628650" y="2728913"/>
            <a:ext cx="1871663" cy="19466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75715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Exemplo de solução:</a:t>
            </a:r>
            <a:endParaRPr lang="en-US" sz="1125" dirty="0"/>
          </a:p>
        </p:txBody>
      </p:sp>
      <p:sp>
        <p:nvSpPr>
          <p:cNvPr id="12" name="Text 8"/>
          <p:cNvSpPr/>
          <p:nvPr/>
        </p:nvSpPr>
        <p:spPr>
          <a:xfrm>
            <a:off x="628650" y="3018234"/>
            <a:ext cx="41433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66D9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nome</a:t>
            </a:r>
            <a:endParaRPr lang="en-US" sz="1125" dirty="0"/>
          </a:p>
        </p:txBody>
      </p:sp>
      <p:sp>
        <p:nvSpPr>
          <p:cNvPr id="13" name="Text 9"/>
          <p:cNvSpPr/>
          <p:nvPr/>
        </p:nvSpPr>
        <p:spPr>
          <a:xfrm>
            <a:off x="971550" y="3018234"/>
            <a:ext cx="32861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</a:t>
            </a:r>
            <a:endParaRPr lang="en-US" sz="1125" dirty="0"/>
          </a:p>
        </p:txBody>
      </p:sp>
      <p:sp>
        <p:nvSpPr>
          <p:cNvPr id="14" name="Text 10"/>
          <p:cNvSpPr/>
          <p:nvPr/>
        </p:nvSpPr>
        <p:spPr>
          <a:xfrm>
            <a:off x="1228725" y="3018234"/>
            <a:ext cx="5000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D97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input</a:t>
            </a:r>
            <a:endParaRPr lang="en-US" sz="1125" dirty="0"/>
          </a:p>
        </p:txBody>
      </p:sp>
      <p:sp>
        <p:nvSpPr>
          <p:cNvPr id="15" name="Text 11"/>
          <p:cNvSpPr/>
          <p:nvPr/>
        </p:nvSpPr>
        <p:spPr>
          <a:xfrm>
            <a:off x="1657350" y="3018234"/>
            <a:ext cx="1571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endParaRPr lang="en-US" sz="1125" dirty="0"/>
          </a:p>
        </p:txBody>
      </p:sp>
      <p:sp>
        <p:nvSpPr>
          <p:cNvPr id="16" name="Text 12"/>
          <p:cNvSpPr/>
          <p:nvPr/>
        </p:nvSpPr>
        <p:spPr>
          <a:xfrm>
            <a:off x="1743075" y="3018234"/>
            <a:ext cx="1700213" cy="19466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A6E22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"Digite seu nome: "</a:t>
            </a:r>
            <a:endParaRPr lang="en-US" sz="1125" dirty="0"/>
          </a:p>
        </p:txBody>
      </p:sp>
      <p:sp>
        <p:nvSpPr>
          <p:cNvPr id="17" name="Text 13"/>
          <p:cNvSpPr/>
          <p:nvPr/>
        </p:nvSpPr>
        <p:spPr>
          <a:xfrm>
            <a:off x="3371850" y="3018234"/>
            <a:ext cx="1571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1125" dirty="0"/>
          </a:p>
        </p:txBody>
      </p:sp>
      <p:sp>
        <p:nvSpPr>
          <p:cNvPr id="18" name="Text 14"/>
          <p:cNvSpPr/>
          <p:nvPr/>
        </p:nvSpPr>
        <p:spPr>
          <a:xfrm>
            <a:off x="628650" y="3307556"/>
            <a:ext cx="5000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66D9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idade</a:t>
            </a:r>
            <a:endParaRPr lang="en-US" sz="1125" dirty="0"/>
          </a:p>
        </p:txBody>
      </p:sp>
      <p:sp>
        <p:nvSpPr>
          <p:cNvPr id="19" name="Text 15"/>
          <p:cNvSpPr/>
          <p:nvPr/>
        </p:nvSpPr>
        <p:spPr>
          <a:xfrm>
            <a:off x="1057275" y="3307556"/>
            <a:ext cx="32861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</a:t>
            </a:r>
            <a:endParaRPr lang="en-US" sz="1125" dirty="0"/>
          </a:p>
        </p:txBody>
      </p:sp>
      <p:sp>
        <p:nvSpPr>
          <p:cNvPr id="20" name="Text 16"/>
          <p:cNvSpPr/>
          <p:nvPr/>
        </p:nvSpPr>
        <p:spPr>
          <a:xfrm>
            <a:off x="1314450" y="3307556"/>
            <a:ext cx="32861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D97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int</a:t>
            </a:r>
            <a:endParaRPr lang="en-US" sz="1125" dirty="0"/>
          </a:p>
        </p:txBody>
      </p:sp>
      <p:sp>
        <p:nvSpPr>
          <p:cNvPr id="21" name="Text 17"/>
          <p:cNvSpPr/>
          <p:nvPr/>
        </p:nvSpPr>
        <p:spPr>
          <a:xfrm>
            <a:off x="1571625" y="3307556"/>
            <a:ext cx="1571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endParaRPr lang="en-US" sz="1125" dirty="0"/>
          </a:p>
        </p:txBody>
      </p:sp>
      <p:sp>
        <p:nvSpPr>
          <p:cNvPr id="22" name="Text 18"/>
          <p:cNvSpPr/>
          <p:nvPr/>
        </p:nvSpPr>
        <p:spPr>
          <a:xfrm>
            <a:off x="1657350" y="3307556"/>
            <a:ext cx="5000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D97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input</a:t>
            </a:r>
            <a:endParaRPr lang="en-US" sz="1125" dirty="0"/>
          </a:p>
        </p:txBody>
      </p:sp>
      <p:sp>
        <p:nvSpPr>
          <p:cNvPr id="23" name="Text 19"/>
          <p:cNvSpPr/>
          <p:nvPr/>
        </p:nvSpPr>
        <p:spPr>
          <a:xfrm>
            <a:off x="2085975" y="3307556"/>
            <a:ext cx="1571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endParaRPr lang="en-US" sz="1125" dirty="0"/>
          </a:p>
        </p:txBody>
      </p:sp>
      <p:sp>
        <p:nvSpPr>
          <p:cNvPr id="24" name="Text 20"/>
          <p:cNvSpPr/>
          <p:nvPr/>
        </p:nvSpPr>
        <p:spPr>
          <a:xfrm>
            <a:off x="2171700" y="3307556"/>
            <a:ext cx="1785938" cy="19466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A6E22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"Digite sua idade: "</a:t>
            </a:r>
            <a:endParaRPr lang="en-US" sz="1125" dirty="0"/>
          </a:p>
        </p:txBody>
      </p:sp>
      <p:sp>
        <p:nvSpPr>
          <p:cNvPr id="25" name="Text 21"/>
          <p:cNvSpPr/>
          <p:nvPr/>
        </p:nvSpPr>
        <p:spPr>
          <a:xfrm>
            <a:off x="3886200" y="3307556"/>
            <a:ext cx="2428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))</a:t>
            </a:r>
            <a:endParaRPr lang="en-US" sz="1125" dirty="0"/>
          </a:p>
        </p:txBody>
      </p:sp>
      <p:sp>
        <p:nvSpPr>
          <p:cNvPr id="26" name="Text 22"/>
          <p:cNvSpPr/>
          <p:nvPr/>
        </p:nvSpPr>
        <p:spPr>
          <a:xfrm>
            <a:off x="628650" y="3596878"/>
            <a:ext cx="75723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66D9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trabalha</a:t>
            </a:r>
            <a:endParaRPr lang="en-US" sz="1125" dirty="0"/>
          </a:p>
        </p:txBody>
      </p:sp>
      <p:sp>
        <p:nvSpPr>
          <p:cNvPr id="27" name="Text 23"/>
          <p:cNvSpPr/>
          <p:nvPr/>
        </p:nvSpPr>
        <p:spPr>
          <a:xfrm>
            <a:off x="1314450" y="3596878"/>
            <a:ext cx="32861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</a:t>
            </a:r>
            <a:endParaRPr lang="en-US" sz="1125" dirty="0"/>
          </a:p>
        </p:txBody>
      </p:sp>
      <p:sp>
        <p:nvSpPr>
          <p:cNvPr id="28" name="Text 24"/>
          <p:cNvSpPr/>
          <p:nvPr/>
        </p:nvSpPr>
        <p:spPr>
          <a:xfrm>
            <a:off x="1571625" y="3596878"/>
            <a:ext cx="5000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D97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input</a:t>
            </a:r>
            <a:endParaRPr lang="en-US" sz="1125" dirty="0"/>
          </a:p>
        </p:txBody>
      </p:sp>
      <p:sp>
        <p:nvSpPr>
          <p:cNvPr id="29" name="Text 25"/>
          <p:cNvSpPr/>
          <p:nvPr/>
        </p:nvSpPr>
        <p:spPr>
          <a:xfrm>
            <a:off x="2000250" y="3596878"/>
            <a:ext cx="1571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endParaRPr lang="en-US" sz="1125" dirty="0"/>
          </a:p>
        </p:txBody>
      </p:sp>
      <p:sp>
        <p:nvSpPr>
          <p:cNvPr id="30" name="Text 26"/>
          <p:cNvSpPr/>
          <p:nvPr/>
        </p:nvSpPr>
        <p:spPr>
          <a:xfrm>
            <a:off x="2085975" y="3596878"/>
            <a:ext cx="2471738" cy="19466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A6E22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"Você trabalha? (sim/não): "</a:t>
            </a:r>
            <a:endParaRPr lang="en-US" sz="1125" dirty="0"/>
          </a:p>
        </p:txBody>
      </p:sp>
      <p:sp>
        <p:nvSpPr>
          <p:cNvPr id="31" name="Text 27"/>
          <p:cNvSpPr/>
          <p:nvPr/>
        </p:nvSpPr>
        <p:spPr>
          <a:xfrm>
            <a:off x="4486275" y="3596878"/>
            <a:ext cx="1571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1125" dirty="0"/>
          </a:p>
        </p:txBody>
      </p:sp>
      <p:sp>
        <p:nvSpPr>
          <p:cNvPr id="32" name="Text 28"/>
          <p:cNvSpPr/>
          <p:nvPr/>
        </p:nvSpPr>
        <p:spPr>
          <a:xfrm>
            <a:off x="628650" y="3943350"/>
            <a:ext cx="5000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D97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print</a:t>
            </a:r>
            <a:endParaRPr lang="en-US" sz="1125" dirty="0"/>
          </a:p>
        </p:txBody>
      </p:sp>
      <p:sp>
        <p:nvSpPr>
          <p:cNvPr id="33" name="Text 29"/>
          <p:cNvSpPr/>
          <p:nvPr/>
        </p:nvSpPr>
        <p:spPr>
          <a:xfrm>
            <a:off x="1057275" y="3943350"/>
            <a:ext cx="1571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endParaRPr lang="en-US" sz="1125" dirty="0"/>
          </a:p>
        </p:txBody>
      </p:sp>
      <p:sp>
        <p:nvSpPr>
          <p:cNvPr id="34" name="Text 30"/>
          <p:cNvSpPr/>
          <p:nvPr/>
        </p:nvSpPr>
        <p:spPr>
          <a:xfrm>
            <a:off x="1143000" y="3943350"/>
            <a:ext cx="8429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A6E22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"Resumo:"</a:t>
            </a:r>
            <a:endParaRPr lang="en-US" sz="1125" dirty="0"/>
          </a:p>
        </p:txBody>
      </p:sp>
      <p:sp>
        <p:nvSpPr>
          <p:cNvPr id="35" name="Text 31"/>
          <p:cNvSpPr/>
          <p:nvPr/>
        </p:nvSpPr>
        <p:spPr>
          <a:xfrm>
            <a:off x="1914525" y="3943350"/>
            <a:ext cx="1571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1125" dirty="0"/>
          </a:p>
        </p:txBody>
      </p:sp>
      <p:sp>
        <p:nvSpPr>
          <p:cNvPr id="36" name="Text 32"/>
          <p:cNvSpPr/>
          <p:nvPr/>
        </p:nvSpPr>
        <p:spPr>
          <a:xfrm>
            <a:off x="628650" y="4232672"/>
            <a:ext cx="5000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D97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print</a:t>
            </a:r>
            <a:endParaRPr lang="en-US" sz="1125" dirty="0"/>
          </a:p>
        </p:txBody>
      </p:sp>
      <p:sp>
        <p:nvSpPr>
          <p:cNvPr id="37" name="Text 33"/>
          <p:cNvSpPr/>
          <p:nvPr/>
        </p:nvSpPr>
        <p:spPr>
          <a:xfrm>
            <a:off x="1057275" y="4232672"/>
            <a:ext cx="1571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endParaRPr lang="en-US" sz="1125" dirty="0"/>
          </a:p>
        </p:txBody>
      </p:sp>
      <p:sp>
        <p:nvSpPr>
          <p:cNvPr id="38" name="Text 34"/>
          <p:cNvSpPr/>
          <p:nvPr/>
        </p:nvSpPr>
        <p:spPr>
          <a:xfrm>
            <a:off x="1143000" y="4232672"/>
            <a:ext cx="67151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A6E22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"Nome:"</a:t>
            </a:r>
            <a:endParaRPr lang="en-US" sz="1125" dirty="0"/>
          </a:p>
        </p:txBody>
      </p:sp>
      <p:sp>
        <p:nvSpPr>
          <p:cNvPr id="39" name="Text 35"/>
          <p:cNvSpPr/>
          <p:nvPr/>
        </p:nvSpPr>
        <p:spPr>
          <a:xfrm>
            <a:off x="1743075" y="4232672"/>
            <a:ext cx="2428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  <a:endParaRPr lang="en-US" sz="1125" dirty="0"/>
          </a:p>
        </p:txBody>
      </p:sp>
      <p:sp>
        <p:nvSpPr>
          <p:cNvPr id="40" name="Text 36"/>
          <p:cNvSpPr/>
          <p:nvPr/>
        </p:nvSpPr>
        <p:spPr>
          <a:xfrm>
            <a:off x="1914525" y="4232672"/>
            <a:ext cx="41433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66D9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nome</a:t>
            </a:r>
            <a:endParaRPr lang="en-US" sz="1125" dirty="0"/>
          </a:p>
        </p:txBody>
      </p:sp>
      <p:sp>
        <p:nvSpPr>
          <p:cNvPr id="41" name="Text 37"/>
          <p:cNvSpPr/>
          <p:nvPr/>
        </p:nvSpPr>
        <p:spPr>
          <a:xfrm>
            <a:off x="2257425" y="4232672"/>
            <a:ext cx="1571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1125" dirty="0"/>
          </a:p>
        </p:txBody>
      </p:sp>
      <p:sp>
        <p:nvSpPr>
          <p:cNvPr id="42" name="Text 38"/>
          <p:cNvSpPr/>
          <p:nvPr/>
        </p:nvSpPr>
        <p:spPr>
          <a:xfrm>
            <a:off x="628650" y="4521994"/>
            <a:ext cx="5000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D97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print</a:t>
            </a:r>
            <a:endParaRPr lang="en-US" sz="1125" dirty="0"/>
          </a:p>
        </p:txBody>
      </p:sp>
      <p:sp>
        <p:nvSpPr>
          <p:cNvPr id="43" name="Text 39"/>
          <p:cNvSpPr/>
          <p:nvPr/>
        </p:nvSpPr>
        <p:spPr>
          <a:xfrm>
            <a:off x="1057275" y="4521994"/>
            <a:ext cx="1571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endParaRPr lang="en-US" sz="1125" dirty="0"/>
          </a:p>
        </p:txBody>
      </p:sp>
      <p:sp>
        <p:nvSpPr>
          <p:cNvPr id="44" name="Text 40"/>
          <p:cNvSpPr/>
          <p:nvPr/>
        </p:nvSpPr>
        <p:spPr>
          <a:xfrm>
            <a:off x="1143000" y="4521994"/>
            <a:ext cx="75723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A6E22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"Idade:"</a:t>
            </a:r>
            <a:endParaRPr lang="en-US" sz="1125" dirty="0"/>
          </a:p>
        </p:txBody>
      </p:sp>
      <p:sp>
        <p:nvSpPr>
          <p:cNvPr id="45" name="Text 41"/>
          <p:cNvSpPr/>
          <p:nvPr/>
        </p:nvSpPr>
        <p:spPr>
          <a:xfrm>
            <a:off x="1828800" y="4521994"/>
            <a:ext cx="2428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  <a:endParaRPr lang="en-US" sz="1125" dirty="0"/>
          </a:p>
        </p:txBody>
      </p:sp>
      <p:sp>
        <p:nvSpPr>
          <p:cNvPr id="46" name="Text 42"/>
          <p:cNvSpPr/>
          <p:nvPr/>
        </p:nvSpPr>
        <p:spPr>
          <a:xfrm>
            <a:off x="2000250" y="4521994"/>
            <a:ext cx="5000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66D9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idade</a:t>
            </a:r>
            <a:endParaRPr lang="en-US" sz="1125" dirty="0"/>
          </a:p>
        </p:txBody>
      </p:sp>
      <p:sp>
        <p:nvSpPr>
          <p:cNvPr id="47" name="Text 43"/>
          <p:cNvSpPr/>
          <p:nvPr/>
        </p:nvSpPr>
        <p:spPr>
          <a:xfrm>
            <a:off x="2428875" y="4521994"/>
            <a:ext cx="1571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1125" dirty="0"/>
          </a:p>
        </p:txBody>
      </p:sp>
      <p:sp>
        <p:nvSpPr>
          <p:cNvPr id="48" name="Text 44"/>
          <p:cNvSpPr/>
          <p:nvPr/>
        </p:nvSpPr>
        <p:spPr>
          <a:xfrm>
            <a:off x="628650" y="4811316"/>
            <a:ext cx="5000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D97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print</a:t>
            </a:r>
            <a:endParaRPr lang="en-US" sz="1125" dirty="0"/>
          </a:p>
        </p:txBody>
      </p:sp>
      <p:sp>
        <p:nvSpPr>
          <p:cNvPr id="49" name="Text 45"/>
          <p:cNvSpPr/>
          <p:nvPr/>
        </p:nvSpPr>
        <p:spPr>
          <a:xfrm>
            <a:off x="1057275" y="4811316"/>
            <a:ext cx="1571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endParaRPr lang="en-US" sz="1125" dirty="0"/>
          </a:p>
        </p:txBody>
      </p:sp>
      <p:sp>
        <p:nvSpPr>
          <p:cNvPr id="50" name="Text 46"/>
          <p:cNvSpPr/>
          <p:nvPr/>
        </p:nvSpPr>
        <p:spPr>
          <a:xfrm>
            <a:off x="1143000" y="4811316"/>
            <a:ext cx="101441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A6E22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"Trabalha:"</a:t>
            </a:r>
            <a:endParaRPr lang="en-US" sz="1125" dirty="0"/>
          </a:p>
        </p:txBody>
      </p:sp>
      <p:sp>
        <p:nvSpPr>
          <p:cNvPr id="51" name="Text 47"/>
          <p:cNvSpPr/>
          <p:nvPr/>
        </p:nvSpPr>
        <p:spPr>
          <a:xfrm>
            <a:off x="2085975" y="4811316"/>
            <a:ext cx="2428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  <a:endParaRPr lang="en-US" sz="1125" dirty="0"/>
          </a:p>
        </p:txBody>
      </p:sp>
      <p:sp>
        <p:nvSpPr>
          <p:cNvPr id="52" name="Text 48"/>
          <p:cNvSpPr/>
          <p:nvPr/>
        </p:nvSpPr>
        <p:spPr>
          <a:xfrm>
            <a:off x="2257425" y="4811316"/>
            <a:ext cx="75723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66D9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trabalha</a:t>
            </a:r>
            <a:endParaRPr lang="en-US" sz="1125" dirty="0"/>
          </a:p>
        </p:txBody>
      </p:sp>
      <p:sp>
        <p:nvSpPr>
          <p:cNvPr id="53" name="Text 49"/>
          <p:cNvSpPr/>
          <p:nvPr/>
        </p:nvSpPr>
        <p:spPr>
          <a:xfrm>
            <a:off x="2943225" y="4811316"/>
            <a:ext cx="1571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1125" dirty="0"/>
          </a:p>
        </p:txBody>
      </p:sp>
      <p:sp>
        <p:nvSpPr>
          <p:cNvPr id="54" name="Shape 50"/>
          <p:cNvSpPr/>
          <p:nvPr/>
        </p:nvSpPr>
        <p:spPr>
          <a:xfrm>
            <a:off x="457200" y="5482828"/>
            <a:ext cx="8229600" cy="828675"/>
          </a:xfrm>
          <a:prstGeom prst="rect">
            <a:avLst/>
          </a:prstGeom>
          <a:solidFill>
            <a:srgbClr val="ECFDF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5" name="Shape 51"/>
          <p:cNvSpPr/>
          <p:nvPr/>
        </p:nvSpPr>
        <p:spPr>
          <a:xfrm>
            <a:off x="457200" y="5482828"/>
            <a:ext cx="28575" cy="828675"/>
          </a:xfrm>
          <a:prstGeom prst="rect">
            <a:avLst/>
          </a:prstGeom>
          <a:solidFill>
            <a:srgbClr val="34D399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5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5682853"/>
            <a:ext cx="192881" cy="171450"/>
          </a:xfrm>
          <a:prstGeom prst="rect">
            <a:avLst/>
          </a:prstGeom>
        </p:spPr>
      </p:pic>
      <p:sp>
        <p:nvSpPr>
          <p:cNvPr id="57" name="Text 52"/>
          <p:cNvSpPr/>
          <p:nvPr/>
        </p:nvSpPr>
        <p:spPr>
          <a:xfrm>
            <a:off x="907256" y="5654278"/>
            <a:ext cx="120536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Desafio extra:</a:t>
            </a:r>
            <a:endParaRPr lang="en-US" sz="1350" dirty="0"/>
          </a:p>
        </p:txBody>
      </p:sp>
      <p:sp>
        <p:nvSpPr>
          <p:cNvPr id="58" name="Text 53"/>
          <p:cNvSpPr/>
          <p:nvPr/>
        </p:nvSpPr>
        <p:spPr>
          <a:xfrm>
            <a:off x="628650" y="5940028"/>
            <a:ext cx="79581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Adicione mais informações ao cadastro e faça verificações com base na idade (ex: se é maior de idade).</a:t>
            </a:r>
            <a:endParaRPr lang="en-US" sz="1125" dirty="0"/>
          </a:p>
        </p:txBody>
      </p:sp>
      <p:sp>
        <p:nvSpPr>
          <p:cNvPr id="59" name="Shape 54"/>
          <p:cNvSpPr/>
          <p:nvPr/>
        </p:nvSpPr>
        <p:spPr>
          <a:xfrm>
            <a:off x="457200" y="6425803"/>
            <a:ext cx="8229600" cy="571500"/>
          </a:xfrm>
          <a:prstGeom prst="rect">
            <a:avLst/>
          </a:prstGeom>
          <a:solidFill>
            <a:srgbClr val="EFF6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0" name="Shape 55"/>
          <p:cNvSpPr/>
          <p:nvPr/>
        </p:nvSpPr>
        <p:spPr>
          <a:xfrm>
            <a:off x="457200" y="6425803"/>
            <a:ext cx="28575" cy="571500"/>
          </a:xfrm>
          <a:prstGeom prst="rect">
            <a:avLst/>
          </a:prstGeom>
          <a:solidFill>
            <a:srgbClr val="60A5F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2" name="Text 56"/>
          <p:cNvSpPr/>
          <p:nvPr/>
        </p:nvSpPr>
        <p:spPr>
          <a:xfrm>
            <a:off x="864394" y="6607678"/>
            <a:ext cx="3844426" cy="20774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3010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4584B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Objetivos da Aula</a:t>
            </a:r>
            <a:endParaRPr lang="en-US" sz="2700" dirty="0"/>
          </a:p>
        </p:txBody>
      </p:sp>
      <p:sp>
        <p:nvSpPr>
          <p:cNvPr id="4" name="Shape 1"/>
          <p:cNvSpPr/>
          <p:nvPr/>
        </p:nvSpPr>
        <p:spPr>
          <a:xfrm>
            <a:off x="457200" y="2228850"/>
            <a:ext cx="285750" cy="285750"/>
          </a:xfrm>
          <a:prstGeom prst="ellipse">
            <a:avLst/>
          </a:prstGeom>
          <a:solidFill>
            <a:srgbClr val="306998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25" y="2314575"/>
            <a:ext cx="114300" cy="1143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57250" y="2257425"/>
            <a:ext cx="416932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Compreender o conceito de variável em programação</a:t>
            </a:r>
            <a:endParaRPr lang="en-US" sz="1350" dirty="0"/>
          </a:p>
        </p:txBody>
      </p:sp>
      <p:sp>
        <p:nvSpPr>
          <p:cNvPr id="7" name="Shape 3"/>
          <p:cNvSpPr/>
          <p:nvPr/>
        </p:nvSpPr>
        <p:spPr>
          <a:xfrm>
            <a:off x="457200" y="2686050"/>
            <a:ext cx="285750" cy="285750"/>
          </a:xfrm>
          <a:prstGeom prst="ellipse">
            <a:avLst/>
          </a:prstGeom>
          <a:solidFill>
            <a:srgbClr val="306998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925" y="2771775"/>
            <a:ext cx="114300" cy="1143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57250" y="2714625"/>
            <a:ext cx="38454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Identificar os principais tipos de dados em Python</a:t>
            </a:r>
            <a:endParaRPr lang="en-US" sz="1350" dirty="0"/>
          </a:p>
        </p:txBody>
      </p:sp>
      <p:sp>
        <p:nvSpPr>
          <p:cNvPr id="10" name="Shape 5"/>
          <p:cNvSpPr/>
          <p:nvPr/>
        </p:nvSpPr>
        <p:spPr>
          <a:xfrm>
            <a:off x="457200" y="3143250"/>
            <a:ext cx="285750" cy="285750"/>
          </a:xfrm>
          <a:prstGeom prst="ellipse">
            <a:avLst/>
          </a:prstGeom>
          <a:solidFill>
            <a:srgbClr val="306998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781" y="3228975"/>
            <a:ext cx="128588" cy="1143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857250" y="3183434"/>
            <a:ext cx="1348355" cy="19109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Utilizar a função</a:t>
            </a:r>
            <a:endParaRPr lang="en-US" sz="1350" dirty="0"/>
          </a:p>
        </p:txBody>
      </p:sp>
      <p:sp>
        <p:nvSpPr>
          <p:cNvPr id="13" name="Shape 7"/>
          <p:cNvSpPr/>
          <p:nvPr/>
        </p:nvSpPr>
        <p:spPr>
          <a:xfrm>
            <a:off x="2134167" y="3165574"/>
            <a:ext cx="834507" cy="251817"/>
          </a:xfrm>
          <a:prstGeom prst="rect">
            <a:avLst/>
          </a:prstGeom>
          <a:solidFill>
            <a:srgbClr val="F3F4F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8"/>
          <p:cNvSpPr/>
          <p:nvPr/>
        </p:nvSpPr>
        <p:spPr>
          <a:xfrm>
            <a:off x="2134167" y="3165574"/>
            <a:ext cx="905945" cy="251817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00000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input()</a:t>
            </a:r>
            <a:endParaRPr lang="en-US" sz="1350" dirty="0"/>
          </a:p>
        </p:txBody>
      </p:sp>
      <p:sp>
        <p:nvSpPr>
          <p:cNvPr id="15" name="Text 9"/>
          <p:cNvSpPr/>
          <p:nvPr/>
        </p:nvSpPr>
        <p:spPr>
          <a:xfrm>
            <a:off x="2968675" y="3183434"/>
            <a:ext cx="2826190" cy="19109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para entrada de dados pelo usuário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3010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4584B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 que são Variáveis?</a:t>
            </a:r>
            <a:endParaRPr lang="en-US" sz="2700" dirty="0"/>
          </a:p>
        </p:txBody>
      </p:sp>
      <p:sp>
        <p:nvSpPr>
          <p:cNvPr id="4" name="Shape 1"/>
          <p:cNvSpPr/>
          <p:nvPr/>
        </p:nvSpPr>
        <p:spPr>
          <a:xfrm>
            <a:off x="457200" y="1216223"/>
            <a:ext cx="3886200" cy="1339453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685800" y="1444823"/>
            <a:ext cx="385763" cy="367903"/>
          </a:xfrm>
          <a:prstGeom prst="ellipse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25" y="1530548"/>
            <a:ext cx="214313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85863" y="1500188"/>
            <a:ext cx="209632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88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Espaço na memória</a:t>
            </a:r>
            <a:endParaRPr lang="en-US" sz="1688" dirty="0"/>
          </a:p>
        </p:txBody>
      </p:sp>
      <p:sp>
        <p:nvSpPr>
          <p:cNvPr id="8" name="Text 4"/>
          <p:cNvSpPr/>
          <p:nvPr/>
        </p:nvSpPr>
        <p:spPr>
          <a:xfrm>
            <a:off x="1143000" y="1927027"/>
            <a:ext cx="3043238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Local reservado para armazenar valores durante a execução do programa</a:t>
            </a:r>
            <a:endParaRPr lang="en-US" sz="1125" dirty="0"/>
          </a:p>
        </p:txBody>
      </p:sp>
      <p:sp>
        <p:nvSpPr>
          <p:cNvPr id="9" name="Shape 5"/>
          <p:cNvSpPr/>
          <p:nvPr/>
        </p:nvSpPr>
        <p:spPr>
          <a:xfrm>
            <a:off x="457200" y="2784277"/>
            <a:ext cx="3886200" cy="14859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Shape 6"/>
          <p:cNvSpPr/>
          <p:nvPr/>
        </p:nvSpPr>
        <p:spPr>
          <a:xfrm>
            <a:off x="685800" y="3086100"/>
            <a:ext cx="321469" cy="367903"/>
          </a:xfrm>
          <a:prstGeom prst="roundRect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525" y="3171825"/>
            <a:ext cx="150019" cy="17145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121569" y="3012877"/>
            <a:ext cx="3064669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88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Nome que aponta para um valor</a:t>
            </a:r>
            <a:endParaRPr lang="en-US" sz="1688" dirty="0"/>
          </a:p>
        </p:txBody>
      </p:sp>
      <p:sp>
        <p:nvSpPr>
          <p:cNvPr id="13" name="Text 8"/>
          <p:cNvSpPr/>
          <p:nvPr/>
        </p:nvSpPr>
        <p:spPr>
          <a:xfrm>
            <a:off x="1143000" y="3641527"/>
            <a:ext cx="3043238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Identificador que permite acessar e manipular o valor armazenado</a:t>
            </a:r>
            <a:endParaRPr lang="en-US" sz="1125" dirty="0"/>
          </a:p>
        </p:txBody>
      </p:sp>
      <p:sp>
        <p:nvSpPr>
          <p:cNvPr id="14" name="Shape 9"/>
          <p:cNvSpPr/>
          <p:nvPr/>
        </p:nvSpPr>
        <p:spPr>
          <a:xfrm>
            <a:off x="4800600" y="1860249"/>
            <a:ext cx="3886200" cy="800100"/>
          </a:xfrm>
          <a:prstGeom prst="rect">
            <a:avLst/>
          </a:prstGeom>
          <a:solidFill>
            <a:srgbClr val="2D2D2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Text 10"/>
          <p:cNvSpPr/>
          <p:nvPr/>
        </p:nvSpPr>
        <p:spPr>
          <a:xfrm>
            <a:off x="4972050" y="2033485"/>
            <a:ext cx="67151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nome =</a:t>
            </a:r>
            <a:endParaRPr lang="en-US" sz="1125" dirty="0"/>
          </a:p>
        </p:txBody>
      </p:sp>
      <p:sp>
        <p:nvSpPr>
          <p:cNvPr id="16" name="Text 11"/>
          <p:cNvSpPr/>
          <p:nvPr/>
        </p:nvSpPr>
        <p:spPr>
          <a:xfrm>
            <a:off x="5572125" y="2033485"/>
            <a:ext cx="5857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A6E22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"João"</a:t>
            </a:r>
            <a:endParaRPr lang="en-US" sz="1125" dirty="0"/>
          </a:p>
        </p:txBody>
      </p:sp>
      <p:sp>
        <p:nvSpPr>
          <p:cNvPr id="17" name="Text 12"/>
          <p:cNvSpPr/>
          <p:nvPr/>
        </p:nvSpPr>
        <p:spPr>
          <a:xfrm>
            <a:off x="4972050" y="2290660"/>
            <a:ext cx="75723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idade =</a:t>
            </a:r>
            <a:endParaRPr lang="en-US" sz="1125" dirty="0"/>
          </a:p>
        </p:txBody>
      </p:sp>
      <p:sp>
        <p:nvSpPr>
          <p:cNvPr id="18" name="Text 13"/>
          <p:cNvSpPr/>
          <p:nvPr/>
        </p:nvSpPr>
        <p:spPr>
          <a:xfrm>
            <a:off x="5657850" y="2290660"/>
            <a:ext cx="2428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AE81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25</a:t>
            </a:r>
            <a:endParaRPr lang="en-US" sz="1125" dirty="0"/>
          </a:p>
        </p:txBody>
      </p:sp>
      <p:sp>
        <p:nvSpPr>
          <p:cNvPr id="19" name="Shape 14"/>
          <p:cNvSpPr/>
          <p:nvPr/>
        </p:nvSpPr>
        <p:spPr>
          <a:xfrm>
            <a:off x="4800600" y="2774649"/>
            <a:ext cx="3886200" cy="1080102"/>
          </a:xfrm>
          <a:prstGeom prst="rect">
            <a:avLst/>
          </a:prstGeom>
          <a:solidFill>
            <a:srgbClr val="306998">
              <a:alpha val="5000"/>
            </a:srgbClr>
          </a:solidFill>
          <a:ln w="198">
            <a:solidFill>
              <a:srgbClr val="306998"/>
            </a:solidFill>
            <a:prstDash val="dash"/>
          </a:ln>
        </p:spPr>
        <p:txBody>
          <a:bodyPr/>
          <a:lstStyle/>
          <a:p>
            <a:endParaRPr lang="pt-BR"/>
          </a:p>
        </p:txBody>
      </p:sp>
      <p:sp>
        <p:nvSpPr>
          <p:cNvPr id="20" name="Text 15"/>
          <p:cNvSpPr/>
          <p:nvPr/>
        </p:nvSpPr>
        <p:spPr>
          <a:xfrm>
            <a:off x="4914900" y="2903237"/>
            <a:ext cx="37290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Na memória:</a:t>
            </a:r>
            <a:endParaRPr lang="en-US" sz="1125" dirty="0"/>
          </a:p>
        </p:txBody>
      </p:sp>
      <p:sp>
        <p:nvSpPr>
          <p:cNvPr id="21" name="Shape 16"/>
          <p:cNvSpPr/>
          <p:nvPr/>
        </p:nvSpPr>
        <p:spPr>
          <a:xfrm>
            <a:off x="4914900" y="3188987"/>
            <a:ext cx="361178" cy="211438"/>
          </a:xfrm>
          <a:prstGeom prst="rect">
            <a:avLst/>
          </a:prstGeom>
          <a:solidFill>
            <a:srgbClr val="FFD43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2" name="Text 17"/>
          <p:cNvSpPr/>
          <p:nvPr/>
        </p:nvSpPr>
        <p:spPr>
          <a:xfrm>
            <a:off x="4914900" y="3188987"/>
            <a:ext cx="432615" cy="211438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marL="0" indent="0">
              <a:buNone/>
            </a:pPr>
            <a:r>
              <a:rPr lang="en-US" sz="810" dirty="0">
                <a:solidFill>
                  <a:srgbClr val="333333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nome</a:t>
            </a:r>
            <a:endParaRPr lang="en-US" sz="810" dirty="0"/>
          </a:p>
        </p:txBody>
      </p:sp>
      <p:pic>
        <p:nvPicPr>
          <p:cNvPr id="2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0378" y="3237542"/>
            <a:ext cx="114300" cy="114300"/>
          </a:xfrm>
          <a:prstGeom prst="rect">
            <a:avLst/>
          </a:prstGeom>
        </p:spPr>
      </p:pic>
      <p:sp>
        <p:nvSpPr>
          <p:cNvPr id="24" name="Shape 18"/>
          <p:cNvSpPr/>
          <p:nvPr/>
        </p:nvSpPr>
        <p:spPr>
          <a:xfrm>
            <a:off x="5561828" y="3188987"/>
            <a:ext cx="484603" cy="211438"/>
          </a:xfrm>
          <a:prstGeom prst="rect">
            <a:avLst/>
          </a:prstGeom>
          <a:solidFill>
            <a:srgbClr val="30699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5" name="Text 19"/>
          <p:cNvSpPr/>
          <p:nvPr/>
        </p:nvSpPr>
        <p:spPr>
          <a:xfrm>
            <a:off x="5561828" y="3188987"/>
            <a:ext cx="556040" cy="211438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marL="0" indent="0">
              <a:buNone/>
            </a:pPr>
            <a:r>
              <a:rPr lang="en-US" sz="81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"João"</a:t>
            </a:r>
            <a:endParaRPr lang="en-US" sz="810" dirty="0"/>
          </a:p>
        </p:txBody>
      </p:sp>
      <p:sp>
        <p:nvSpPr>
          <p:cNvPr id="26" name="Shape 20"/>
          <p:cNvSpPr/>
          <p:nvPr/>
        </p:nvSpPr>
        <p:spPr>
          <a:xfrm>
            <a:off x="4914900" y="3457575"/>
            <a:ext cx="422904" cy="211438"/>
          </a:xfrm>
          <a:prstGeom prst="rect">
            <a:avLst/>
          </a:prstGeom>
          <a:solidFill>
            <a:srgbClr val="FFD43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7" name="Text 21"/>
          <p:cNvSpPr/>
          <p:nvPr/>
        </p:nvSpPr>
        <p:spPr>
          <a:xfrm>
            <a:off x="4914900" y="3457575"/>
            <a:ext cx="494342" cy="211438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marL="0" indent="0">
              <a:buNone/>
            </a:pPr>
            <a:r>
              <a:rPr lang="en-US" sz="810" dirty="0">
                <a:solidFill>
                  <a:srgbClr val="333333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idade</a:t>
            </a:r>
            <a:endParaRPr lang="en-US" sz="810" dirty="0"/>
          </a:p>
        </p:txBody>
      </p:sp>
      <p:pic>
        <p:nvPicPr>
          <p:cNvPr id="2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2104" y="3506130"/>
            <a:ext cx="114300" cy="114300"/>
          </a:xfrm>
          <a:prstGeom prst="rect">
            <a:avLst/>
          </a:prstGeom>
        </p:spPr>
      </p:pic>
      <p:sp>
        <p:nvSpPr>
          <p:cNvPr id="29" name="Shape 22"/>
          <p:cNvSpPr/>
          <p:nvPr/>
        </p:nvSpPr>
        <p:spPr>
          <a:xfrm>
            <a:off x="5623554" y="3457575"/>
            <a:ext cx="237753" cy="211438"/>
          </a:xfrm>
          <a:prstGeom prst="rect">
            <a:avLst/>
          </a:prstGeom>
          <a:solidFill>
            <a:srgbClr val="30699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0" name="Text 23"/>
          <p:cNvSpPr/>
          <p:nvPr/>
        </p:nvSpPr>
        <p:spPr>
          <a:xfrm>
            <a:off x="5623554" y="3457575"/>
            <a:ext cx="309190" cy="211438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marL="0" indent="0">
              <a:buNone/>
            </a:pPr>
            <a:r>
              <a:rPr lang="en-US" sz="81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25</a:t>
            </a:r>
            <a:endParaRPr lang="en-US" sz="81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9529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3010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4584B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Regras para nomes de variáveis</a:t>
            </a:r>
            <a:endParaRPr lang="en-US" sz="2700" dirty="0"/>
          </a:p>
        </p:txBody>
      </p:sp>
      <p:sp>
        <p:nvSpPr>
          <p:cNvPr id="4" name="Shape 1"/>
          <p:cNvSpPr/>
          <p:nvPr/>
        </p:nvSpPr>
        <p:spPr>
          <a:xfrm>
            <a:off x="457200" y="1028700"/>
            <a:ext cx="3943350" cy="100012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628650" y="1385888"/>
            <a:ext cx="285750" cy="285750"/>
          </a:xfrm>
          <a:prstGeom prst="ellipse">
            <a:avLst/>
          </a:prstGeom>
          <a:solidFill>
            <a:srgbClr val="306998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" y="1471613"/>
            <a:ext cx="114300" cy="1143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8700" y="1200150"/>
            <a:ext cx="2953717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Devem começar com letra ou underline (_)</a:t>
            </a:r>
            <a:endParaRPr lang="en-US" sz="1125" dirty="0"/>
          </a:p>
        </p:txBody>
      </p:sp>
      <p:sp>
        <p:nvSpPr>
          <p:cNvPr id="8" name="Shape 4"/>
          <p:cNvSpPr/>
          <p:nvPr/>
        </p:nvSpPr>
        <p:spPr>
          <a:xfrm>
            <a:off x="1028700" y="1457325"/>
            <a:ext cx="2882280" cy="400050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596628"/>
            <a:ext cx="114300" cy="1143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314450" y="1593056"/>
            <a:ext cx="764102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22C55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nome, _idade</a:t>
            </a:r>
            <a:endParaRPr lang="en-US" sz="900" dirty="0"/>
          </a:p>
        </p:txBody>
      </p:sp>
      <p:sp>
        <p:nvSpPr>
          <p:cNvPr id="11" name="Shape 6"/>
          <p:cNvSpPr/>
          <p:nvPr/>
        </p:nvSpPr>
        <p:spPr>
          <a:xfrm>
            <a:off x="457200" y="2143125"/>
            <a:ext cx="3943350" cy="100012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Shape 7"/>
          <p:cNvSpPr/>
          <p:nvPr/>
        </p:nvSpPr>
        <p:spPr>
          <a:xfrm>
            <a:off x="628650" y="2500313"/>
            <a:ext cx="285750" cy="285750"/>
          </a:xfrm>
          <a:prstGeom prst="ellipse">
            <a:avLst/>
          </a:prstGeom>
          <a:solidFill>
            <a:srgbClr val="306998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" y="2586038"/>
            <a:ext cx="114300" cy="1143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28700" y="2314575"/>
            <a:ext cx="314431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Podem conter letras, números e underscores</a:t>
            </a:r>
            <a:endParaRPr lang="en-US" sz="1125" dirty="0"/>
          </a:p>
        </p:txBody>
      </p:sp>
      <p:sp>
        <p:nvSpPr>
          <p:cNvPr id="15" name="Shape 9"/>
          <p:cNvSpPr/>
          <p:nvPr/>
        </p:nvSpPr>
        <p:spPr>
          <a:xfrm>
            <a:off x="1028700" y="2571750"/>
            <a:ext cx="3072873" cy="400050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2711053"/>
            <a:ext cx="114300" cy="11430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314450" y="2707481"/>
            <a:ext cx="916577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22C55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usuario_1, total2</a:t>
            </a:r>
            <a:endParaRPr lang="en-US" sz="900" dirty="0"/>
          </a:p>
        </p:txBody>
      </p:sp>
      <p:sp>
        <p:nvSpPr>
          <p:cNvPr id="18" name="Shape 11"/>
          <p:cNvSpPr/>
          <p:nvPr/>
        </p:nvSpPr>
        <p:spPr>
          <a:xfrm>
            <a:off x="457200" y="3257550"/>
            <a:ext cx="3943350" cy="120015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Shape 12"/>
          <p:cNvSpPr/>
          <p:nvPr/>
        </p:nvSpPr>
        <p:spPr>
          <a:xfrm>
            <a:off x="628650" y="3714750"/>
            <a:ext cx="285750" cy="285750"/>
          </a:xfrm>
          <a:prstGeom prst="ellipse">
            <a:avLst/>
          </a:prstGeom>
          <a:solidFill>
            <a:srgbClr val="306998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806" y="3800475"/>
            <a:ext cx="71438" cy="114300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1028700" y="3448645"/>
            <a:ext cx="849381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Não podem</a:t>
            </a:r>
            <a:endParaRPr lang="en-US" sz="1125" dirty="0"/>
          </a:p>
        </p:txBody>
      </p:sp>
      <p:sp>
        <p:nvSpPr>
          <p:cNvPr id="22" name="Text 14"/>
          <p:cNvSpPr/>
          <p:nvPr/>
        </p:nvSpPr>
        <p:spPr>
          <a:xfrm>
            <a:off x="1028700" y="3448645"/>
            <a:ext cx="2906223" cy="35897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conter espaços ou caracteres especiais</a:t>
            </a:r>
            <a:endParaRPr lang="en-US" sz="1125" dirty="0"/>
          </a:p>
        </p:txBody>
      </p:sp>
      <p:sp>
        <p:nvSpPr>
          <p:cNvPr id="23" name="Shape 15"/>
          <p:cNvSpPr/>
          <p:nvPr/>
        </p:nvSpPr>
        <p:spPr>
          <a:xfrm>
            <a:off x="1028700" y="3886200"/>
            <a:ext cx="3200400" cy="400050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4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4025503"/>
            <a:ext cx="114300" cy="114300"/>
          </a:xfrm>
          <a:prstGeom prst="rect">
            <a:avLst/>
          </a:prstGeom>
        </p:spPr>
      </p:pic>
      <p:sp>
        <p:nvSpPr>
          <p:cNvPr id="25" name="Text 16"/>
          <p:cNvSpPr/>
          <p:nvPr/>
        </p:nvSpPr>
        <p:spPr>
          <a:xfrm>
            <a:off x="1314450" y="4021931"/>
            <a:ext cx="122945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F4444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nome usuario, preço@</a:t>
            </a:r>
            <a:endParaRPr lang="en-US" sz="900" dirty="0"/>
          </a:p>
        </p:txBody>
      </p:sp>
      <p:pic>
        <p:nvPicPr>
          <p:cNvPr id="26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3450" y="1028700"/>
            <a:ext cx="2590028" cy="1785938"/>
          </a:xfrm>
          <a:prstGeom prst="rect">
            <a:avLst/>
          </a:prstGeom>
        </p:spPr>
      </p:pic>
      <p:sp>
        <p:nvSpPr>
          <p:cNvPr id="27" name="Shape 17"/>
          <p:cNvSpPr/>
          <p:nvPr/>
        </p:nvSpPr>
        <p:spPr>
          <a:xfrm>
            <a:off x="4743450" y="2986088"/>
            <a:ext cx="3943350" cy="100012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8" name="Shape 18"/>
          <p:cNvSpPr/>
          <p:nvPr/>
        </p:nvSpPr>
        <p:spPr>
          <a:xfrm>
            <a:off x="4914900" y="3343275"/>
            <a:ext cx="285750" cy="285750"/>
          </a:xfrm>
          <a:prstGeom prst="ellipse">
            <a:avLst/>
          </a:prstGeom>
          <a:solidFill>
            <a:srgbClr val="306998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9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3488" y="3429000"/>
            <a:ext cx="28575" cy="114300"/>
          </a:xfrm>
          <a:prstGeom prst="rect">
            <a:avLst/>
          </a:prstGeom>
        </p:spPr>
      </p:pic>
      <p:sp>
        <p:nvSpPr>
          <p:cNvPr id="30" name="Text 19"/>
          <p:cNvSpPr/>
          <p:nvPr/>
        </p:nvSpPr>
        <p:spPr>
          <a:xfrm>
            <a:off x="5314950" y="3177183"/>
            <a:ext cx="1826902" cy="15894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Evite palavras reservadas</a:t>
            </a:r>
            <a:endParaRPr lang="en-US" sz="1125" dirty="0"/>
          </a:p>
        </p:txBody>
      </p:sp>
      <p:sp>
        <p:nvSpPr>
          <p:cNvPr id="31" name="Text 20"/>
          <p:cNvSpPr/>
          <p:nvPr/>
        </p:nvSpPr>
        <p:spPr>
          <a:xfrm>
            <a:off x="7070415" y="3177183"/>
            <a:ext cx="809532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do Python</a:t>
            </a:r>
            <a:endParaRPr lang="en-US" sz="1125" dirty="0"/>
          </a:p>
        </p:txBody>
      </p:sp>
      <p:sp>
        <p:nvSpPr>
          <p:cNvPr id="32" name="Shape 21"/>
          <p:cNvSpPr/>
          <p:nvPr/>
        </p:nvSpPr>
        <p:spPr>
          <a:xfrm>
            <a:off x="5314950" y="3414713"/>
            <a:ext cx="2493559" cy="400050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33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9250" y="3554016"/>
            <a:ext cx="114300" cy="114300"/>
          </a:xfrm>
          <a:prstGeom prst="rect">
            <a:avLst/>
          </a:prstGeom>
        </p:spPr>
      </p:pic>
      <p:sp>
        <p:nvSpPr>
          <p:cNvPr id="34" name="Text 22"/>
          <p:cNvSpPr/>
          <p:nvPr/>
        </p:nvSpPr>
        <p:spPr>
          <a:xfrm>
            <a:off x="5600700" y="3550444"/>
            <a:ext cx="1252947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F4444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if, print, for, while, class</a:t>
            </a:r>
            <a:endParaRPr lang="en-US" sz="900" dirty="0"/>
          </a:p>
        </p:txBody>
      </p:sp>
      <p:sp>
        <p:nvSpPr>
          <p:cNvPr id="35" name="Shape 23"/>
          <p:cNvSpPr/>
          <p:nvPr/>
        </p:nvSpPr>
        <p:spPr>
          <a:xfrm>
            <a:off x="4743450" y="4100513"/>
            <a:ext cx="3943350" cy="637580"/>
          </a:xfrm>
          <a:prstGeom prst="rect">
            <a:avLst/>
          </a:prstGeom>
          <a:solidFill>
            <a:srgbClr val="FFFBE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6" name="Shape 24"/>
          <p:cNvSpPr/>
          <p:nvPr/>
        </p:nvSpPr>
        <p:spPr>
          <a:xfrm>
            <a:off x="4743450" y="4100513"/>
            <a:ext cx="28575" cy="637580"/>
          </a:xfrm>
          <a:prstGeom prst="rect">
            <a:avLst/>
          </a:prstGeom>
          <a:solidFill>
            <a:srgbClr val="FBBF24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37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7750" y="4347865"/>
            <a:ext cx="107156" cy="142875"/>
          </a:xfrm>
          <a:prstGeom prst="rect">
            <a:avLst/>
          </a:prstGeom>
        </p:spPr>
      </p:pic>
      <p:sp>
        <p:nvSpPr>
          <p:cNvPr id="38" name="Text 25"/>
          <p:cNvSpPr/>
          <p:nvPr/>
        </p:nvSpPr>
        <p:spPr>
          <a:xfrm>
            <a:off x="5050631" y="4243388"/>
            <a:ext cx="61475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Python é</a:t>
            </a:r>
            <a:endParaRPr lang="en-US" sz="1013" dirty="0"/>
          </a:p>
        </p:txBody>
      </p:sp>
      <p:sp>
        <p:nvSpPr>
          <p:cNvPr id="39" name="Text 26"/>
          <p:cNvSpPr/>
          <p:nvPr/>
        </p:nvSpPr>
        <p:spPr>
          <a:xfrm>
            <a:off x="5593947" y="4243388"/>
            <a:ext cx="95070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case-sensitive</a:t>
            </a:r>
            <a:endParaRPr lang="en-US" sz="1013" dirty="0"/>
          </a:p>
        </p:txBody>
      </p:sp>
      <p:sp>
        <p:nvSpPr>
          <p:cNvPr id="40" name="Text 27"/>
          <p:cNvSpPr/>
          <p:nvPr/>
        </p:nvSpPr>
        <p:spPr>
          <a:xfrm>
            <a:off x="6473214" y="4243388"/>
            <a:ext cx="14290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:</a:t>
            </a:r>
            <a:endParaRPr lang="en-US" sz="1013" dirty="0"/>
          </a:p>
        </p:txBody>
      </p:sp>
      <p:sp>
        <p:nvSpPr>
          <p:cNvPr id="41" name="Text 28"/>
          <p:cNvSpPr/>
          <p:nvPr/>
        </p:nvSpPr>
        <p:spPr>
          <a:xfrm>
            <a:off x="6544680" y="4250531"/>
            <a:ext cx="380098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37415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nome</a:t>
            </a:r>
            <a:endParaRPr lang="en-US" sz="1013" dirty="0"/>
          </a:p>
        </p:txBody>
      </p:sp>
      <p:sp>
        <p:nvSpPr>
          <p:cNvPr id="42" name="Text 29"/>
          <p:cNvSpPr/>
          <p:nvPr/>
        </p:nvSpPr>
        <p:spPr>
          <a:xfrm>
            <a:off x="6873482" y="4243388"/>
            <a:ext cx="102592" cy="1558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e</a:t>
            </a:r>
            <a:endParaRPr lang="en-US" sz="1013" dirty="0"/>
          </a:p>
        </p:txBody>
      </p:sp>
      <p:sp>
        <p:nvSpPr>
          <p:cNvPr id="43" name="Text 30"/>
          <p:cNvSpPr/>
          <p:nvPr/>
        </p:nvSpPr>
        <p:spPr>
          <a:xfrm>
            <a:off x="6996326" y="4250531"/>
            <a:ext cx="380098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37415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Nome</a:t>
            </a:r>
            <a:endParaRPr lang="en-US" sz="1013" dirty="0"/>
          </a:p>
        </p:txBody>
      </p:sp>
      <p:sp>
        <p:nvSpPr>
          <p:cNvPr id="44" name="Text 31"/>
          <p:cNvSpPr/>
          <p:nvPr/>
        </p:nvSpPr>
        <p:spPr>
          <a:xfrm>
            <a:off x="5072063" y="4373261"/>
            <a:ext cx="3119111" cy="1558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são variáveis diferentes!</a:t>
            </a:r>
            <a:endParaRPr lang="en-US" sz="1013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935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3010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4584B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Tipos de Dados em Python</a:t>
            </a:r>
            <a:endParaRPr lang="en-US" sz="2700" dirty="0"/>
          </a:p>
        </p:txBody>
      </p:sp>
      <p:sp>
        <p:nvSpPr>
          <p:cNvPr id="4" name="Shape 1"/>
          <p:cNvSpPr/>
          <p:nvPr/>
        </p:nvSpPr>
        <p:spPr>
          <a:xfrm>
            <a:off x="457200" y="1484114"/>
            <a:ext cx="357188" cy="357188"/>
          </a:xfrm>
          <a:prstGeom prst="rect">
            <a:avLst/>
          </a:prstGeom>
          <a:solidFill>
            <a:srgbClr val="306998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84" y="1576983"/>
            <a:ext cx="150019" cy="171450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964322" y="974229"/>
            <a:ext cx="3300413" cy="982266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3"/>
          <p:cNvSpPr/>
          <p:nvPr/>
        </p:nvSpPr>
        <p:spPr>
          <a:xfrm>
            <a:off x="1100138" y="1200150"/>
            <a:ext cx="3200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int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1100138" y="1457325"/>
            <a:ext cx="320040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Números inteiros</a:t>
            </a:r>
            <a:endParaRPr lang="en-US" sz="1013" dirty="0"/>
          </a:p>
        </p:txBody>
      </p:sp>
      <p:sp>
        <p:nvSpPr>
          <p:cNvPr id="9" name="Shape 5"/>
          <p:cNvSpPr/>
          <p:nvPr/>
        </p:nvSpPr>
        <p:spPr>
          <a:xfrm>
            <a:off x="1100138" y="1714500"/>
            <a:ext cx="3128963" cy="296466"/>
          </a:xfrm>
          <a:prstGeom prst="rect">
            <a:avLst/>
          </a:prstGeom>
          <a:solidFill>
            <a:srgbClr val="F3F4F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6"/>
          <p:cNvSpPr/>
          <p:nvPr/>
        </p:nvSpPr>
        <p:spPr>
          <a:xfrm>
            <a:off x="1157288" y="1803797"/>
            <a:ext cx="9631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1F2937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10, -5, 0, 42</a:t>
            </a:r>
            <a:endParaRPr lang="en-US" sz="900" dirty="0"/>
          </a:p>
        </p:txBody>
      </p:sp>
      <p:sp>
        <p:nvSpPr>
          <p:cNvPr id="11" name="Shape 7"/>
          <p:cNvSpPr/>
          <p:nvPr/>
        </p:nvSpPr>
        <p:spPr>
          <a:xfrm>
            <a:off x="457200" y="2866430"/>
            <a:ext cx="357188" cy="357188"/>
          </a:xfrm>
          <a:prstGeom prst="rect">
            <a:avLst/>
          </a:prstGeom>
          <a:solidFill>
            <a:srgbClr val="4584B6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2959298"/>
            <a:ext cx="128588" cy="171450"/>
          </a:xfrm>
          <a:prstGeom prst="rect">
            <a:avLst/>
          </a:prstGeom>
        </p:spPr>
      </p:pic>
      <p:sp>
        <p:nvSpPr>
          <p:cNvPr id="13" name="Shape 8"/>
          <p:cNvSpPr/>
          <p:nvPr/>
        </p:nvSpPr>
        <p:spPr>
          <a:xfrm>
            <a:off x="928689" y="2234208"/>
            <a:ext cx="3371850" cy="1096566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9"/>
          <p:cNvSpPr/>
          <p:nvPr/>
        </p:nvSpPr>
        <p:spPr>
          <a:xfrm>
            <a:off x="1100138" y="2582466"/>
            <a:ext cx="3200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float</a:t>
            </a:r>
            <a:endParaRPr lang="en-US" sz="1350" dirty="0"/>
          </a:p>
        </p:txBody>
      </p:sp>
      <p:sp>
        <p:nvSpPr>
          <p:cNvPr id="15" name="Text 10"/>
          <p:cNvSpPr/>
          <p:nvPr/>
        </p:nvSpPr>
        <p:spPr>
          <a:xfrm>
            <a:off x="1100138" y="2839641"/>
            <a:ext cx="320040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Números com casas decimais</a:t>
            </a:r>
            <a:endParaRPr lang="en-US" sz="1013" dirty="0"/>
          </a:p>
        </p:txBody>
      </p:sp>
      <p:sp>
        <p:nvSpPr>
          <p:cNvPr id="16" name="Shape 11"/>
          <p:cNvSpPr/>
          <p:nvPr/>
        </p:nvSpPr>
        <p:spPr>
          <a:xfrm>
            <a:off x="1100138" y="3096816"/>
            <a:ext cx="3128963" cy="296466"/>
          </a:xfrm>
          <a:prstGeom prst="rect">
            <a:avLst/>
          </a:prstGeom>
          <a:solidFill>
            <a:srgbClr val="F3F4F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Text 12"/>
          <p:cNvSpPr/>
          <p:nvPr/>
        </p:nvSpPr>
        <p:spPr>
          <a:xfrm>
            <a:off x="1157288" y="3186113"/>
            <a:ext cx="1100305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1F2937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3.14, -0.5, 2.0</a:t>
            </a:r>
            <a:endParaRPr lang="en-US" sz="900" dirty="0"/>
          </a:p>
        </p:txBody>
      </p:sp>
      <p:sp>
        <p:nvSpPr>
          <p:cNvPr id="18" name="Shape 13"/>
          <p:cNvSpPr/>
          <p:nvPr/>
        </p:nvSpPr>
        <p:spPr>
          <a:xfrm>
            <a:off x="4743450" y="1484114"/>
            <a:ext cx="357188" cy="357188"/>
          </a:xfrm>
          <a:prstGeom prst="rect">
            <a:avLst/>
          </a:prstGeom>
          <a:solidFill>
            <a:srgbClr val="FFD43B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141" y="1576983"/>
            <a:ext cx="151805" cy="171450"/>
          </a:xfrm>
          <a:prstGeom prst="rect">
            <a:avLst/>
          </a:prstGeom>
        </p:spPr>
      </p:pic>
      <p:sp>
        <p:nvSpPr>
          <p:cNvPr id="20" name="Shape 14"/>
          <p:cNvSpPr/>
          <p:nvPr/>
        </p:nvSpPr>
        <p:spPr>
          <a:xfrm>
            <a:off x="5179135" y="1132284"/>
            <a:ext cx="3200400" cy="982266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1" name="Text 15"/>
          <p:cNvSpPr/>
          <p:nvPr/>
        </p:nvSpPr>
        <p:spPr>
          <a:xfrm>
            <a:off x="5386388" y="1200150"/>
            <a:ext cx="3200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str</a:t>
            </a:r>
            <a:endParaRPr lang="en-US" sz="1350" dirty="0"/>
          </a:p>
        </p:txBody>
      </p:sp>
      <p:sp>
        <p:nvSpPr>
          <p:cNvPr id="22" name="Text 16"/>
          <p:cNvSpPr/>
          <p:nvPr/>
        </p:nvSpPr>
        <p:spPr>
          <a:xfrm>
            <a:off x="5386388" y="1457325"/>
            <a:ext cx="320040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Textos (strings)</a:t>
            </a:r>
            <a:endParaRPr lang="en-US" sz="1013" dirty="0"/>
          </a:p>
        </p:txBody>
      </p:sp>
      <p:sp>
        <p:nvSpPr>
          <p:cNvPr id="23" name="Shape 17"/>
          <p:cNvSpPr/>
          <p:nvPr/>
        </p:nvSpPr>
        <p:spPr>
          <a:xfrm>
            <a:off x="5386388" y="1714500"/>
            <a:ext cx="3128963" cy="296466"/>
          </a:xfrm>
          <a:prstGeom prst="rect">
            <a:avLst/>
          </a:prstGeom>
          <a:solidFill>
            <a:srgbClr val="F3F4F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4" name="Text 18"/>
          <p:cNvSpPr/>
          <p:nvPr/>
        </p:nvSpPr>
        <p:spPr>
          <a:xfrm>
            <a:off x="5443538" y="1803797"/>
            <a:ext cx="1580443" cy="1285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1F2937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"Olá", 'Python', "123"</a:t>
            </a:r>
            <a:endParaRPr lang="en-US" sz="900" dirty="0"/>
          </a:p>
        </p:txBody>
      </p:sp>
      <p:sp>
        <p:nvSpPr>
          <p:cNvPr id="25" name="Shape 19"/>
          <p:cNvSpPr/>
          <p:nvPr/>
        </p:nvSpPr>
        <p:spPr>
          <a:xfrm>
            <a:off x="4743450" y="2866430"/>
            <a:ext cx="357188" cy="357188"/>
          </a:xfrm>
          <a:prstGeom prst="rect">
            <a:avLst/>
          </a:prstGeom>
          <a:solidFill>
            <a:srgbClr val="646464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5603" y="2959298"/>
            <a:ext cx="192881" cy="171450"/>
          </a:xfrm>
          <a:prstGeom prst="rect">
            <a:avLst/>
          </a:prstGeom>
        </p:spPr>
      </p:pic>
      <p:sp>
        <p:nvSpPr>
          <p:cNvPr id="27" name="Shape 20"/>
          <p:cNvSpPr/>
          <p:nvPr/>
        </p:nvSpPr>
        <p:spPr>
          <a:xfrm>
            <a:off x="5179135" y="2380655"/>
            <a:ext cx="3300413" cy="97155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8" name="Text 21"/>
          <p:cNvSpPr/>
          <p:nvPr/>
        </p:nvSpPr>
        <p:spPr>
          <a:xfrm>
            <a:off x="5386388" y="2582466"/>
            <a:ext cx="3200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bool</a:t>
            </a:r>
            <a:endParaRPr lang="en-US" sz="1350" dirty="0"/>
          </a:p>
        </p:txBody>
      </p:sp>
      <p:sp>
        <p:nvSpPr>
          <p:cNvPr id="29" name="Text 22"/>
          <p:cNvSpPr/>
          <p:nvPr/>
        </p:nvSpPr>
        <p:spPr>
          <a:xfrm>
            <a:off x="5386388" y="2839641"/>
            <a:ext cx="320040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Valores booleanos</a:t>
            </a:r>
            <a:endParaRPr lang="en-US" sz="1013" dirty="0"/>
          </a:p>
        </p:txBody>
      </p:sp>
      <p:sp>
        <p:nvSpPr>
          <p:cNvPr id="30" name="Shape 23"/>
          <p:cNvSpPr/>
          <p:nvPr/>
        </p:nvSpPr>
        <p:spPr>
          <a:xfrm>
            <a:off x="5386388" y="3096816"/>
            <a:ext cx="3128963" cy="296466"/>
          </a:xfrm>
          <a:prstGeom prst="rect">
            <a:avLst/>
          </a:prstGeom>
          <a:solidFill>
            <a:srgbClr val="F3F4F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1" name="Text 24"/>
          <p:cNvSpPr/>
          <p:nvPr/>
        </p:nvSpPr>
        <p:spPr>
          <a:xfrm>
            <a:off x="5443538" y="3186113"/>
            <a:ext cx="825940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1F2937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True, False</a:t>
            </a:r>
            <a:endParaRPr lang="en-US" sz="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5864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3010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4584B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Exemplos de Tipos</a:t>
            </a:r>
            <a:endParaRPr lang="en-US" sz="2700" dirty="0"/>
          </a:p>
        </p:txBody>
      </p:sp>
      <p:sp>
        <p:nvSpPr>
          <p:cNvPr id="4" name="Shape 1"/>
          <p:cNvSpPr/>
          <p:nvPr/>
        </p:nvSpPr>
        <p:spPr>
          <a:xfrm>
            <a:off x="457200" y="1028700"/>
            <a:ext cx="8229600" cy="1528763"/>
          </a:xfrm>
          <a:prstGeom prst="rect">
            <a:avLst/>
          </a:prstGeom>
          <a:solidFill>
            <a:srgbClr val="2D2D2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628650" y="1218009"/>
            <a:ext cx="5000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66D9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idade</a:t>
            </a:r>
            <a:endParaRPr lang="en-US" sz="1125" dirty="0"/>
          </a:p>
        </p:txBody>
      </p:sp>
      <p:sp>
        <p:nvSpPr>
          <p:cNvPr id="6" name="Text 3"/>
          <p:cNvSpPr/>
          <p:nvPr/>
        </p:nvSpPr>
        <p:spPr>
          <a:xfrm>
            <a:off x="1057275" y="1218009"/>
            <a:ext cx="32861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</a:t>
            </a:r>
            <a:endParaRPr lang="en-US" sz="1125" dirty="0"/>
          </a:p>
        </p:txBody>
      </p:sp>
      <p:sp>
        <p:nvSpPr>
          <p:cNvPr id="7" name="Text 4"/>
          <p:cNvSpPr/>
          <p:nvPr/>
        </p:nvSpPr>
        <p:spPr>
          <a:xfrm>
            <a:off x="1314450" y="1218009"/>
            <a:ext cx="2428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AE81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30</a:t>
            </a:r>
            <a:endParaRPr lang="en-US" sz="1125" dirty="0"/>
          </a:p>
        </p:txBody>
      </p:sp>
      <p:sp>
        <p:nvSpPr>
          <p:cNvPr id="8" name="Text 5"/>
          <p:cNvSpPr/>
          <p:nvPr/>
        </p:nvSpPr>
        <p:spPr>
          <a:xfrm>
            <a:off x="1571625" y="1218009"/>
            <a:ext cx="5000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75715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int</a:t>
            </a:r>
            <a:endParaRPr lang="en-US" sz="1125" dirty="0"/>
          </a:p>
        </p:txBody>
      </p:sp>
      <p:sp>
        <p:nvSpPr>
          <p:cNvPr id="9" name="Text 6"/>
          <p:cNvSpPr/>
          <p:nvPr/>
        </p:nvSpPr>
        <p:spPr>
          <a:xfrm>
            <a:off x="628650" y="1535906"/>
            <a:ext cx="5857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66D9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altura</a:t>
            </a:r>
            <a:endParaRPr lang="en-US" sz="1125" dirty="0"/>
          </a:p>
        </p:txBody>
      </p:sp>
      <p:sp>
        <p:nvSpPr>
          <p:cNvPr id="10" name="Text 7"/>
          <p:cNvSpPr/>
          <p:nvPr/>
        </p:nvSpPr>
        <p:spPr>
          <a:xfrm>
            <a:off x="1143000" y="1535906"/>
            <a:ext cx="32861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</a:t>
            </a:r>
            <a:endParaRPr lang="en-US" sz="1125" dirty="0"/>
          </a:p>
        </p:txBody>
      </p:sp>
      <p:sp>
        <p:nvSpPr>
          <p:cNvPr id="11" name="Text 8"/>
          <p:cNvSpPr/>
          <p:nvPr/>
        </p:nvSpPr>
        <p:spPr>
          <a:xfrm>
            <a:off x="1400175" y="1535906"/>
            <a:ext cx="41433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AE81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1.75</a:t>
            </a:r>
            <a:endParaRPr lang="en-US" sz="1125" dirty="0"/>
          </a:p>
        </p:txBody>
      </p:sp>
      <p:sp>
        <p:nvSpPr>
          <p:cNvPr id="12" name="Text 9"/>
          <p:cNvSpPr/>
          <p:nvPr/>
        </p:nvSpPr>
        <p:spPr>
          <a:xfrm>
            <a:off x="1828800" y="1535906"/>
            <a:ext cx="67151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75715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float</a:t>
            </a:r>
            <a:endParaRPr lang="en-US" sz="1125" dirty="0"/>
          </a:p>
        </p:txBody>
      </p:sp>
      <p:sp>
        <p:nvSpPr>
          <p:cNvPr id="13" name="Text 10"/>
          <p:cNvSpPr/>
          <p:nvPr/>
        </p:nvSpPr>
        <p:spPr>
          <a:xfrm>
            <a:off x="628650" y="1853803"/>
            <a:ext cx="41433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66D9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nome</a:t>
            </a:r>
            <a:endParaRPr lang="en-US" sz="1125" dirty="0"/>
          </a:p>
        </p:txBody>
      </p:sp>
      <p:sp>
        <p:nvSpPr>
          <p:cNvPr id="14" name="Text 11"/>
          <p:cNvSpPr/>
          <p:nvPr/>
        </p:nvSpPr>
        <p:spPr>
          <a:xfrm>
            <a:off x="971550" y="1853803"/>
            <a:ext cx="32861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</a:t>
            </a:r>
            <a:endParaRPr lang="en-US" sz="1125" dirty="0"/>
          </a:p>
        </p:txBody>
      </p:sp>
      <p:sp>
        <p:nvSpPr>
          <p:cNvPr id="15" name="Text 12"/>
          <p:cNvSpPr/>
          <p:nvPr/>
        </p:nvSpPr>
        <p:spPr>
          <a:xfrm>
            <a:off x="1228725" y="1853803"/>
            <a:ext cx="67151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A6E22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"Maria"</a:t>
            </a:r>
            <a:endParaRPr lang="en-US" sz="1125" dirty="0"/>
          </a:p>
        </p:txBody>
      </p:sp>
      <p:sp>
        <p:nvSpPr>
          <p:cNvPr id="16" name="Text 13"/>
          <p:cNvSpPr/>
          <p:nvPr/>
        </p:nvSpPr>
        <p:spPr>
          <a:xfrm>
            <a:off x="1914525" y="1853803"/>
            <a:ext cx="5000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75715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str</a:t>
            </a:r>
            <a:endParaRPr lang="en-US" sz="1125" dirty="0"/>
          </a:p>
        </p:txBody>
      </p:sp>
      <p:sp>
        <p:nvSpPr>
          <p:cNvPr id="17" name="Text 14"/>
          <p:cNvSpPr/>
          <p:nvPr/>
        </p:nvSpPr>
        <p:spPr>
          <a:xfrm>
            <a:off x="628650" y="2171700"/>
            <a:ext cx="12715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66D9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maior_de_idade</a:t>
            </a:r>
            <a:endParaRPr lang="en-US" sz="1125" dirty="0"/>
          </a:p>
        </p:txBody>
      </p:sp>
      <p:sp>
        <p:nvSpPr>
          <p:cNvPr id="18" name="Text 15"/>
          <p:cNvSpPr/>
          <p:nvPr/>
        </p:nvSpPr>
        <p:spPr>
          <a:xfrm>
            <a:off x="1828800" y="2171700"/>
            <a:ext cx="32861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</a:t>
            </a:r>
            <a:endParaRPr lang="en-US" sz="1125" dirty="0"/>
          </a:p>
        </p:txBody>
      </p:sp>
      <p:sp>
        <p:nvSpPr>
          <p:cNvPr id="19" name="Text 16"/>
          <p:cNvSpPr/>
          <p:nvPr/>
        </p:nvSpPr>
        <p:spPr>
          <a:xfrm>
            <a:off x="2085975" y="2171700"/>
            <a:ext cx="41433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9267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True</a:t>
            </a:r>
            <a:endParaRPr lang="en-US" sz="1125" dirty="0"/>
          </a:p>
        </p:txBody>
      </p:sp>
      <p:sp>
        <p:nvSpPr>
          <p:cNvPr id="20" name="Text 17"/>
          <p:cNvSpPr/>
          <p:nvPr/>
        </p:nvSpPr>
        <p:spPr>
          <a:xfrm>
            <a:off x="2514600" y="2171700"/>
            <a:ext cx="5857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75715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bool</a:t>
            </a:r>
            <a:endParaRPr lang="en-US" sz="1125" dirty="0"/>
          </a:p>
        </p:txBody>
      </p:sp>
      <p:sp>
        <p:nvSpPr>
          <p:cNvPr id="21" name="Shape 18"/>
          <p:cNvSpPr/>
          <p:nvPr/>
        </p:nvSpPr>
        <p:spPr>
          <a:xfrm>
            <a:off x="457200" y="2843213"/>
            <a:ext cx="8229600" cy="2286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2" name="Text 19"/>
          <p:cNvSpPr/>
          <p:nvPr/>
        </p:nvSpPr>
        <p:spPr>
          <a:xfrm>
            <a:off x="628650" y="3014663"/>
            <a:ext cx="79581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Características dos tipos:</a:t>
            </a:r>
            <a:endParaRPr lang="en-US" sz="1350" dirty="0"/>
          </a:p>
        </p:txBody>
      </p:sp>
      <p:sp>
        <p:nvSpPr>
          <p:cNvPr id="23" name="Shape 20"/>
          <p:cNvSpPr/>
          <p:nvPr/>
        </p:nvSpPr>
        <p:spPr>
          <a:xfrm>
            <a:off x="628650" y="3357563"/>
            <a:ext cx="3886200" cy="742950"/>
          </a:xfrm>
          <a:prstGeom prst="rect">
            <a:avLst/>
          </a:prstGeom>
          <a:solidFill>
            <a:srgbClr val="EFF6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4" name="Shape 21"/>
          <p:cNvSpPr/>
          <p:nvPr/>
        </p:nvSpPr>
        <p:spPr>
          <a:xfrm>
            <a:off x="742950" y="3471863"/>
            <a:ext cx="214313" cy="285750"/>
          </a:xfrm>
          <a:prstGeom prst="roundRect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3554016"/>
            <a:ext cx="100013" cy="114300"/>
          </a:xfrm>
          <a:prstGeom prst="rect">
            <a:avLst/>
          </a:prstGeom>
        </p:spPr>
      </p:pic>
      <p:sp>
        <p:nvSpPr>
          <p:cNvPr id="26" name="Text 22"/>
          <p:cNvSpPr/>
          <p:nvPr/>
        </p:nvSpPr>
        <p:spPr>
          <a:xfrm>
            <a:off x="1014413" y="3529013"/>
            <a:ext cx="2110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int</a:t>
            </a:r>
            <a:endParaRPr lang="en-US" sz="900" dirty="0"/>
          </a:p>
        </p:txBody>
      </p:sp>
      <p:sp>
        <p:nvSpPr>
          <p:cNvPr id="27" name="Text 23"/>
          <p:cNvSpPr/>
          <p:nvPr/>
        </p:nvSpPr>
        <p:spPr>
          <a:xfrm>
            <a:off x="742950" y="3814763"/>
            <a:ext cx="37290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Operações matemáticas exatas</a:t>
            </a:r>
            <a:endParaRPr lang="en-US" sz="900" dirty="0"/>
          </a:p>
        </p:txBody>
      </p:sp>
      <p:sp>
        <p:nvSpPr>
          <p:cNvPr id="28" name="Shape 24"/>
          <p:cNvSpPr/>
          <p:nvPr/>
        </p:nvSpPr>
        <p:spPr>
          <a:xfrm>
            <a:off x="4629150" y="3357563"/>
            <a:ext cx="3886200" cy="742950"/>
          </a:xfrm>
          <a:prstGeom prst="rect">
            <a:avLst/>
          </a:prstGeom>
          <a:solidFill>
            <a:srgbClr val="ECFDF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9" name="Shape 25"/>
          <p:cNvSpPr/>
          <p:nvPr/>
        </p:nvSpPr>
        <p:spPr>
          <a:xfrm>
            <a:off x="4743450" y="3471863"/>
            <a:ext cx="200025" cy="285750"/>
          </a:xfrm>
          <a:prstGeom prst="roundRect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3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3554016"/>
            <a:ext cx="85725" cy="114300"/>
          </a:xfrm>
          <a:prstGeom prst="rect">
            <a:avLst/>
          </a:prstGeom>
        </p:spPr>
      </p:pic>
      <p:sp>
        <p:nvSpPr>
          <p:cNvPr id="31" name="Text 26"/>
          <p:cNvSpPr/>
          <p:nvPr/>
        </p:nvSpPr>
        <p:spPr>
          <a:xfrm>
            <a:off x="5000625" y="3529013"/>
            <a:ext cx="31270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float</a:t>
            </a:r>
            <a:endParaRPr lang="en-US" sz="900" dirty="0"/>
          </a:p>
        </p:txBody>
      </p:sp>
      <p:sp>
        <p:nvSpPr>
          <p:cNvPr id="32" name="Text 27"/>
          <p:cNvSpPr/>
          <p:nvPr/>
        </p:nvSpPr>
        <p:spPr>
          <a:xfrm>
            <a:off x="4743450" y="3814763"/>
            <a:ext cx="37290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Cálculos com precisão decimal</a:t>
            </a:r>
            <a:endParaRPr lang="en-US" sz="900" dirty="0"/>
          </a:p>
        </p:txBody>
      </p:sp>
      <p:sp>
        <p:nvSpPr>
          <p:cNvPr id="33" name="Shape 28"/>
          <p:cNvSpPr/>
          <p:nvPr/>
        </p:nvSpPr>
        <p:spPr>
          <a:xfrm>
            <a:off x="628650" y="4214813"/>
            <a:ext cx="3886200" cy="742950"/>
          </a:xfrm>
          <a:prstGeom prst="rect">
            <a:avLst/>
          </a:prstGeom>
          <a:solidFill>
            <a:srgbClr val="FFFBE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4" name="Shape 29"/>
          <p:cNvSpPr/>
          <p:nvPr/>
        </p:nvSpPr>
        <p:spPr>
          <a:xfrm>
            <a:off x="742950" y="4329113"/>
            <a:ext cx="216098" cy="285750"/>
          </a:xfrm>
          <a:prstGeom prst="roundRect">
            <a:avLst/>
          </a:prstGeom>
          <a:solidFill>
            <a:srgbClr val="F59E0B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3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" y="4411266"/>
            <a:ext cx="101798" cy="114300"/>
          </a:xfrm>
          <a:prstGeom prst="rect">
            <a:avLst/>
          </a:prstGeom>
        </p:spPr>
      </p:pic>
      <p:sp>
        <p:nvSpPr>
          <p:cNvPr id="36" name="Text 30"/>
          <p:cNvSpPr/>
          <p:nvPr/>
        </p:nvSpPr>
        <p:spPr>
          <a:xfrm>
            <a:off x="1016198" y="4386263"/>
            <a:ext cx="2175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str</a:t>
            </a:r>
            <a:endParaRPr lang="en-US" sz="900" dirty="0"/>
          </a:p>
        </p:txBody>
      </p:sp>
      <p:sp>
        <p:nvSpPr>
          <p:cNvPr id="37" name="Text 31"/>
          <p:cNvSpPr/>
          <p:nvPr/>
        </p:nvSpPr>
        <p:spPr>
          <a:xfrm>
            <a:off x="742950" y="4672013"/>
            <a:ext cx="37290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Manipulação de texto</a:t>
            </a:r>
            <a:endParaRPr lang="en-US" sz="900" dirty="0"/>
          </a:p>
        </p:txBody>
      </p:sp>
      <p:sp>
        <p:nvSpPr>
          <p:cNvPr id="38" name="Shape 32"/>
          <p:cNvSpPr/>
          <p:nvPr/>
        </p:nvSpPr>
        <p:spPr>
          <a:xfrm>
            <a:off x="4629150" y="4214813"/>
            <a:ext cx="3886200" cy="742950"/>
          </a:xfrm>
          <a:prstGeom prst="rect">
            <a:avLst/>
          </a:prstGeom>
          <a:solidFill>
            <a:srgbClr val="F5F3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9" name="Shape 33"/>
          <p:cNvSpPr/>
          <p:nvPr/>
        </p:nvSpPr>
        <p:spPr>
          <a:xfrm>
            <a:off x="4743450" y="4329113"/>
            <a:ext cx="242888" cy="285750"/>
          </a:xfrm>
          <a:prstGeom prst="roundRect">
            <a:avLst/>
          </a:prstGeom>
          <a:solidFill>
            <a:srgbClr val="8B5CF6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600" y="4411266"/>
            <a:ext cx="128588" cy="114300"/>
          </a:xfrm>
          <a:prstGeom prst="rect">
            <a:avLst/>
          </a:prstGeom>
        </p:spPr>
      </p:pic>
      <p:sp>
        <p:nvSpPr>
          <p:cNvPr id="41" name="Text 34"/>
          <p:cNvSpPr/>
          <p:nvPr/>
        </p:nvSpPr>
        <p:spPr>
          <a:xfrm>
            <a:off x="5043488" y="4386263"/>
            <a:ext cx="31265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bool</a:t>
            </a:r>
            <a:endParaRPr lang="en-US" sz="900" dirty="0"/>
          </a:p>
        </p:txBody>
      </p:sp>
      <p:sp>
        <p:nvSpPr>
          <p:cNvPr id="42" name="Text 35"/>
          <p:cNvSpPr/>
          <p:nvPr/>
        </p:nvSpPr>
        <p:spPr>
          <a:xfrm>
            <a:off x="4743450" y="4672013"/>
            <a:ext cx="37290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Decisões lógicas (condições)</a:t>
            </a:r>
            <a:endParaRPr lang="en-US" sz="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45973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3010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4584B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 função type()</a:t>
            </a:r>
            <a:endParaRPr lang="en-US" sz="2700" dirty="0"/>
          </a:p>
        </p:txBody>
      </p:sp>
      <p:sp>
        <p:nvSpPr>
          <p:cNvPr id="4" name="Shape 1"/>
          <p:cNvSpPr/>
          <p:nvPr/>
        </p:nvSpPr>
        <p:spPr>
          <a:xfrm>
            <a:off x="457200" y="1028700"/>
            <a:ext cx="8229600" cy="1025128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628650" y="1200150"/>
            <a:ext cx="342900" cy="367903"/>
          </a:xfrm>
          <a:prstGeom prst="ellipse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" y="1285875"/>
            <a:ext cx="171450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85850" y="1255514"/>
            <a:ext cx="364434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88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Usada para verificar o tipo de dado</a:t>
            </a:r>
            <a:endParaRPr lang="en-US" sz="1688" dirty="0"/>
          </a:p>
        </p:txBody>
      </p:sp>
      <p:sp>
        <p:nvSpPr>
          <p:cNvPr id="8" name="Text 4"/>
          <p:cNvSpPr/>
          <p:nvPr/>
        </p:nvSpPr>
        <p:spPr>
          <a:xfrm>
            <a:off x="1085850" y="1682353"/>
            <a:ext cx="75009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Retorna o tipo da variável ou valor passado como argumento</a:t>
            </a:r>
            <a:endParaRPr lang="en-US" sz="1125" dirty="0"/>
          </a:p>
        </p:txBody>
      </p:sp>
      <p:sp>
        <p:nvSpPr>
          <p:cNvPr id="9" name="Shape 5"/>
          <p:cNvSpPr/>
          <p:nvPr/>
        </p:nvSpPr>
        <p:spPr>
          <a:xfrm>
            <a:off x="457200" y="2225278"/>
            <a:ext cx="8229600" cy="1500188"/>
          </a:xfrm>
          <a:prstGeom prst="rect">
            <a:avLst/>
          </a:prstGeom>
          <a:solidFill>
            <a:srgbClr val="2D2D2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6"/>
          <p:cNvSpPr/>
          <p:nvPr/>
        </p:nvSpPr>
        <p:spPr>
          <a:xfrm>
            <a:off x="628650" y="2414588"/>
            <a:ext cx="5000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66D9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idade</a:t>
            </a:r>
            <a:endParaRPr lang="en-US" sz="1125" dirty="0"/>
          </a:p>
        </p:txBody>
      </p:sp>
      <p:sp>
        <p:nvSpPr>
          <p:cNvPr id="11" name="Text 7"/>
          <p:cNvSpPr/>
          <p:nvPr/>
        </p:nvSpPr>
        <p:spPr>
          <a:xfrm>
            <a:off x="1057275" y="2414588"/>
            <a:ext cx="32861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</a:t>
            </a:r>
            <a:endParaRPr lang="en-US" sz="1125" dirty="0"/>
          </a:p>
        </p:txBody>
      </p:sp>
      <p:sp>
        <p:nvSpPr>
          <p:cNvPr id="12" name="Text 8"/>
          <p:cNvSpPr/>
          <p:nvPr/>
        </p:nvSpPr>
        <p:spPr>
          <a:xfrm>
            <a:off x="1314450" y="2414588"/>
            <a:ext cx="2428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AE81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30</a:t>
            </a:r>
            <a:endParaRPr lang="en-US" sz="1125" dirty="0"/>
          </a:p>
        </p:txBody>
      </p:sp>
      <p:sp>
        <p:nvSpPr>
          <p:cNvPr id="13" name="Text 9"/>
          <p:cNvSpPr/>
          <p:nvPr/>
        </p:nvSpPr>
        <p:spPr>
          <a:xfrm>
            <a:off x="628650" y="2703909"/>
            <a:ext cx="41433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66D9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nome</a:t>
            </a:r>
            <a:endParaRPr lang="en-US" sz="1125" dirty="0"/>
          </a:p>
        </p:txBody>
      </p:sp>
      <p:sp>
        <p:nvSpPr>
          <p:cNvPr id="14" name="Text 10"/>
          <p:cNvSpPr/>
          <p:nvPr/>
        </p:nvSpPr>
        <p:spPr>
          <a:xfrm>
            <a:off x="971550" y="2703909"/>
            <a:ext cx="32861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</a:t>
            </a:r>
            <a:endParaRPr lang="en-US" sz="1125" dirty="0"/>
          </a:p>
        </p:txBody>
      </p:sp>
      <p:sp>
        <p:nvSpPr>
          <p:cNvPr id="15" name="Text 11"/>
          <p:cNvSpPr/>
          <p:nvPr/>
        </p:nvSpPr>
        <p:spPr>
          <a:xfrm>
            <a:off x="1228725" y="2703909"/>
            <a:ext cx="67151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A6E22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"Maria"</a:t>
            </a:r>
            <a:endParaRPr lang="en-US" sz="1125" dirty="0"/>
          </a:p>
        </p:txBody>
      </p:sp>
      <p:sp>
        <p:nvSpPr>
          <p:cNvPr id="16" name="Text 12"/>
          <p:cNvSpPr/>
          <p:nvPr/>
        </p:nvSpPr>
        <p:spPr>
          <a:xfrm>
            <a:off x="628650" y="3050381"/>
            <a:ext cx="5000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D97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print</a:t>
            </a:r>
            <a:endParaRPr lang="en-US" sz="1125" dirty="0"/>
          </a:p>
        </p:txBody>
      </p:sp>
      <p:sp>
        <p:nvSpPr>
          <p:cNvPr id="17" name="Text 13"/>
          <p:cNvSpPr/>
          <p:nvPr/>
        </p:nvSpPr>
        <p:spPr>
          <a:xfrm>
            <a:off x="1057275" y="3050381"/>
            <a:ext cx="1571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endParaRPr lang="en-US" sz="1125" dirty="0"/>
          </a:p>
        </p:txBody>
      </p:sp>
      <p:sp>
        <p:nvSpPr>
          <p:cNvPr id="18" name="Text 14"/>
          <p:cNvSpPr/>
          <p:nvPr/>
        </p:nvSpPr>
        <p:spPr>
          <a:xfrm>
            <a:off x="1143000" y="3050381"/>
            <a:ext cx="41433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D97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type</a:t>
            </a:r>
            <a:endParaRPr lang="en-US" sz="1125" dirty="0"/>
          </a:p>
        </p:txBody>
      </p:sp>
      <p:sp>
        <p:nvSpPr>
          <p:cNvPr id="19" name="Text 15"/>
          <p:cNvSpPr/>
          <p:nvPr/>
        </p:nvSpPr>
        <p:spPr>
          <a:xfrm>
            <a:off x="1485900" y="3050381"/>
            <a:ext cx="1571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endParaRPr lang="en-US" sz="1125" dirty="0"/>
          </a:p>
        </p:txBody>
      </p:sp>
      <p:sp>
        <p:nvSpPr>
          <p:cNvPr id="20" name="Text 16"/>
          <p:cNvSpPr/>
          <p:nvPr/>
        </p:nvSpPr>
        <p:spPr>
          <a:xfrm>
            <a:off x="1571625" y="3050381"/>
            <a:ext cx="5000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66D9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idade</a:t>
            </a:r>
            <a:endParaRPr lang="en-US" sz="1125" dirty="0"/>
          </a:p>
        </p:txBody>
      </p:sp>
      <p:sp>
        <p:nvSpPr>
          <p:cNvPr id="21" name="Text 17"/>
          <p:cNvSpPr/>
          <p:nvPr/>
        </p:nvSpPr>
        <p:spPr>
          <a:xfrm>
            <a:off x="2000250" y="3050381"/>
            <a:ext cx="2428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))</a:t>
            </a:r>
            <a:endParaRPr lang="en-US" sz="1125" dirty="0"/>
          </a:p>
        </p:txBody>
      </p:sp>
      <p:sp>
        <p:nvSpPr>
          <p:cNvPr id="22" name="Text 18"/>
          <p:cNvSpPr/>
          <p:nvPr/>
        </p:nvSpPr>
        <p:spPr>
          <a:xfrm>
            <a:off x="628650" y="3339703"/>
            <a:ext cx="5000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D97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print</a:t>
            </a:r>
            <a:endParaRPr lang="en-US" sz="1125" dirty="0"/>
          </a:p>
        </p:txBody>
      </p:sp>
      <p:sp>
        <p:nvSpPr>
          <p:cNvPr id="23" name="Text 19"/>
          <p:cNvSpPr/>
          <p:nvPr/>
        </p:nvSpPr>
        <p:spPr>
          <a:xfrm>
            <a:off x="1057275" y="3339703"/>
            <a:ext cx="1571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endParaRPr lang="en-US" sz="1125" dirty="0"/>
          </a:p>
        </p:txBody>
      </p:sp>
      <p:sp>
        <p:nvSpPr>
          <p:cNvPr id="24" name="Text 20"/>
          <p:cNvSpPr/>
          <p:nvPr/>
        </p:nvSpPr>
        <p:spPr>
          <a:xfrm>
            <a:off x="1143000" y="3339703"/>
            <a:ext cx="41433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D97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type</a:t>
            </a:r>
            <a:endParaRPr lang="en-US" sz="1125" dirty="0"/>
          </a:p>
        </p:txBody>
      </p:sp>
      <p:sp>
        <p:nvSpPr>
          <p:cNvPr id="25" name="Text 21"/>
          <p:cNvSpPr/>
          <p:nvPr/>
        </p:nvSpPr>
        <p:spPr>
          <a:xfrm>
            <a:off x="1485900" y="3339703"/>
            <a:ext cx="1571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endParaRPr lang="en-US" sz="1125" dirty="0"/>
          </a:p>
        </p:txBody>
      </p:sp>
      <p:sp>
        <p:nvSpPr>
          <p:cNvPr id="26" name="Text 22"/>
          <p:cNvSpPr/>
          <p:nvPr/>
        </p:nvSpPr>
        <p:spPr>
          <a:xfrm>
            <a:off x="1571625" y="3339703"/>
            <a:ext cx="41433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66D9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nome</a:t>
            </a:r>
            <a:endParaRPr lang="en-US" sz="1125" dirty="0"/>
          </a:p>
        </p:txBody>
      </p:sp>
      <p:sp>
        <p:nvSpPr>
          <p:cNvPr id="27" name="Text 23"/>
          <p:cNvSpPr/>
          <p:nvPr/>
        </p:nvSpPr>
        <p:spPr>
          <a:xfrm>
            <a:off x="1914525" y="3339703"/>
            <a:ext cx="2428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))</a:t>
            </a:r>
            <a:endParaRPr lang="en-US" sz="1125" dirty="0"/>
          </a:p>
        </p:txBody>
      </p:sp>
      <p:sp>
        <p:nvSpPr>
          <p:cNvPr id="28" name="Text 24"/>
          <p:cNvSpPr/>
          <p:nvPr/>
        </p:nvSpPr>
        <p:spPr>
          <a:xfrm>
            <a:off x="457200" y="3830837"/>
            <a:ext cx="83010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Resultado:</a:t>
            </a:r>
            <a:endParaRPr lang="en-US" sz="1350" dirty="0"/>
          </a:p>
        </p:txBody>
      </p:sp>
      <p:sp>
        <p:nvSpPr>
          <p:cNvPr id="30" name="Shape 26"/>
          <p:cNvSpPr/>
          <p:nvPr/>
        </p:nvSpPr>
        <p:spPr>
          <a:xfrm>
            <a:off x="457200" y="4268391"/>
            <a:ext cx="28575" cy="721519"/>
          </a:xfrm>
          <a:prstGeom prst="rect">
            <a:avLst/>
          </a:prstGeom>
          <a:solidFill>
            <a:srgbClr val="4584B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8" name="Shape 33"/>
          <p:cNvSpPr/>
          <p:nvPr/>
        </p:nvSpPr>
        <p:spPr>
          <a:xfrm>
            <a:off x="922437" y="5620345"/>
            <a:ext cx="628734" cy="219670"/>
          </a:xfrm>
          <a:prstGeom prst="rect">
            <a:avLst/>
          </a:prstGeom>
          <a:solidFill>
            <a:srgbClr val="F3F4F6"/>
          </a:solidFill>
          <a:ln/>
        </p:spPr>
        <p:txBody>
          <a:bodyPr/>
          <a:lstStyle/>
          <a:p>
            <a:endParaRPr lang="pt-BR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500781D-9E77-304C-53E2-146B8D15A4C0}"/>
              </a:ext>
            </a:extLst>
          </p:cNvPr>
          <p:cNvGrpSpPr/>
          <p:nvPr/>
        </p:nvGrpSpPr>
        <p:grpSpPr>
          <a:xfrm>
            <a:off x="457200" y="4114800"/>
            <a:ext cx="8229600" cy="1734145"/>
            <a:chOff x="457200" y="4268391"/>
            <a:chExt cx="8229600" cy="1734145"/>
          </a:xfrm>
        </p:grpSpPr>
        <p:sp>
          <p:nvSpPr>
            <p:cNvPr id="29" name="Shape 25"/>
            <p:cNvSpPr/>
            <p:nvPr/>
          </p:nvSpPr>
          <p:spPr>
            <a:xfrm>
              <a:off x="457200" y="4268391"/>
              <a:ext cx="8229600" cy="721519"/>
            </a:xfrm>
            <a:prstGeom prst="rect">
              <a:avLst/>
            </a:prstGeom>
            <a:solidFill>
              <a:srgbClr val="F5F5F5"/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31" name="Text 27"/>
            <p:cNvSpPr/>
            <p:nvPr/>
          </p:nvSpPr>
          <p:spPr>
            <a:xfrm>
              <a:off x="571500" y="4382691"/>
              <a:ext cx="8072438" cy="23217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125" dirty="0">
                  <a:solidFill>
                    <a:srgbClr val="333333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&lt;class 'int'&gt;</a:t>
              </a:r>
              <a:endParaRPr lang="en-US" sz="1125" dirty="0"/>
            </a:p>
          </p:txBody>
        </p:sp>
        <p:sp>
          <p:nvSpPr>
            <p:cNvPr id="32" name="Text 28"/>
            <p:cNvSpPr/>
            <p:nvPr/>
          </p:nvSpPr>
          <p:spPr>
            <a:xfrm>
              <a:off x="571500" y="4643438"/>
              <a:ext cx="8072438" cy="23217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125" dirty="0">
                  <a:solidFill>
                    <a:srgbClr val="333333"/>
                  </a:solidFill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&lt;class 'str'&gt;</a:t>
              </a:r>
              <a:endParaRPr lang="en-US" sz="1125" dirty="0"/>
            </a:p>
          </p:txBody>
        </p:sp>
        <p:sp>
          <p:nvSpPr>
            <p:cNvPr id="33" name="Shape 29"/>
            <p:cNvSpPr/>
            <p:nvPr/>
          </p:nvSpPr>
          <p:spPr>
            <a:xfrm>
              <a:off x="457200" y="5161359"/>
              <a:ext cx="8229600" cy="841177"/>
            </a:xfrm>
            <a:prstGeom prst="rect">
              <a:avLst/>
            </a:prstGeom>
            <a:solidFill>
              <a:srgbClr val="EFF6FF"/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34" name="Shape 30"/>
            <p:cNvSpPr/>
            <p:nvPr/>
          </p:nvSpPr>
          <p:spPr>
            <a:xfrm>
              <a:off x="457200" y="5161359"/>
              <a:ext cx="28575" cy="841177"/>
            </a:xfrm>
            <a:prstGeom prst="rect">
              <a:avLst/>
            </a:prstGeom>
            <a:solidFill>
              <a:srgbClr val="60A5FA"/>
            </a:solidFill>
            <a:ln/>
          </p:spPr>
          <p:txBody>
            <a:bodyPr/>
            <a:lstStyle/>
            <a:p>
              <a:endParaRPr lang="pt-BR"/>
            </a:p>
          </p:txBody>
        </p:sp>
        <p:pic>
          <p:nvPicPr>
            <p:cNvPr id="35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8650" y="5361384"/>
              <a:ext cx="128588" cy="171450"/>
            </a:xfrm>
            <a:prstGeom prst="rect">
              <a:avLst/>
            </a:prstGeom>
          </p:spPr>
        </p:pic>
        <p:sp>
          <p:nvSpPr>
            <p:cNvPr id="36" name="Text 31"/>
            <p:cNvSpPr/>
            <p:nvPr/>
          </p:nvSpPr>
          <p:spPr>
            <a:xfrm>
              <a:off x="842963" y="5332809"/>
              <a:ext cx="490686" cy="22860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350" b="1" dirty="0">
                  <a:solidFill>
                    <a:srgbClr val="374151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Dica:</a:t>
              </a:r>
              <a:endParaRPr lang="en-US" sz="1350" dirty="0"/>
            </a:p>
          </p:txBody>
        </p:sp>
        <p:sp>
          <p:nvSpPr>
            <p:cNvPr id="37" name="Text 32"/>
            <p:cNvSpPr/>
            <p:nvPr/>
          </p:nvSpPr>
          <p:spPr>
            <a:xfrm>
              <a:off x="628650" y="5638205"/>
              <a:ext cx="365224" cy="15894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125" dirty="0">
                  <a:solidFill>
                    <a:srgbClr val="4B5563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Use</a:t>
              </a:r>
              <a:endParaRPr lang="en-US" sz="1125" dirty="0"/>
            </a:p>
          </p:txBody>
        </p:sp>
        <p:sp>
          <p:nvSpPr>
            <p:cNvPr id="39" name="Text 34"/>
            <p:cNvSpPr/>
            <p:nvPr/>
          </p:nvSpPr>
          <p:spPr>
            <a:xfrm>
              <a:off x="922437" y="5620345"/>
              <a:ext cx="700171" cy="219670"/>
            </a:xfrm>
            <a:prstGeom prst="rect">
              <a:avLst/>
            </a:prstGeom>
            <a:noFill/>
            <a:ln/>
          </p:spPr>
          <p:txBody>
            <a:bodyPr wrap="none" lIns="68072" tIns="34036" rIns="68072" bIns="34036" rtlCol="0" anchor="ctr">
              <a:spAutoFit/>
            </a:bodyPr>
            <a:lstStyle/>
            <a:p>
              <a:pPr marL="0" indent="0">
                <a:buNone/>
              </a:pPr>
              <a:r>
                <a:rPr lang="en-US" sz="1125" dirty="0">
                  <a:solidFill>
                    <a:srgbClr val="4B5563"/>
                  </a:solidFill>
                  <a:latin typeface="ui-monospace" pitchFamily="34" charset="0"/>
                  <a:ea typeface="ui-monospace" pitchFamily="34" charset="-122"/>
                  <a:cs typeface="ui-monospace" pitchFamily="34" charset="-120"/>
                </a:rPr>
                <a:t>type()</a:t>
              </a:r>
              <a:endParaRPr lang="en-US" sz="1125" dirty="0"/>
            </a:p>
          </p:txBody>
        </p:sp>
        <p:sp>
          <p:nvSpPr>
            <p:cNvPr id="40" name="Text 35"/>
            <p:cNvSpPr/>
            <p:nvPr/>
          </p:nvSpPr>
          <p:spPr>
            <a:xfrm>
              <a:off x="1551170" y="5638205"/>
              <a:ext cx="5432403" cy="15894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125" dirty="0">
                  <a:solidFill>
                    <a:srgbClr val="4B5563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para depurar seu código e verificar se as variáveis contêm o tipo de dado esperado!</a:t>
              </a:r>
              <a:endParaRPr lang="en-US" sz="1125" dirty="0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3218"/>
            <a:ext cx="9144000" cy="71687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3010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4584B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Entrada de Dados com input()</a:t>
            </a:r>
            <a:endParaRPr lang="en-US" sz="2700" dirty="0"/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419BEFC5-0246-4AD3-29FB-157178DD694F}"/>
              </a:ext>
            </a:extLst>
          </p:cNvPr>
          <p:cNvGrpSpPr/>
          <p:nvPr/>
        </p:nvGrpSpPr>
        <p:grpSpPr>
          <a:xfrm>
            <a:off x="485774" y="1038752"/>
            <a:ext cx="8158164" cy="807244"/>
            <a:chOff x="486687" y="846976"/>
            <a:chExt cx="8418744" cy="997183"/>
          </a:xfrm>
        </p:grpSpPr>
        <p:sp>
          <p:nvSpPr>
            <p:cNvPr id="4" name="Shape 1"/>
            <p:cNvSpPr/>
            <p:nvPr/>
          </p:nvSpPr>
          <p:spPr>
            <a:xfrm>
              <a:off x="486687" y="846976"/>
              <a:ext cx="8418744" cy="997183"/>
            </a:xfrm>
            <a:prstGeom prst="rect">
              <a:avLst/>
            </a:prstGeom>
            <a:solidFill>
              <a:srgbClr val="FFFFFF"/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Shape 2"/>
            <p:cNvSpPr/>
            <p:nvPr/>
          </p:nvSpPr>
          <p:spPr>
            <a:xfrm>
              <a:off x="628650" y="1200150"/>
              <a:ext cx="364331" cy="367903"/>
            </a:xfrm>
            <a:prstGeom prst="ellipse">
              <a:avLst/>
            </a:prstGeom>
            <a:solidFill>
              <a:srgbClr val="3B82F6"/>
            </a:solidFill>
            <a:ln/>
          </p:spPr>
          <p:txBody>
            <a:bodyPr/>
            <a:lstStyle/>
            <a:p>
              <a:endParaRPr lang="pt-BR"/>
            </a:p>
          </p:txBody>
        </p:sp>
        <p:pic>
          <p:nvPicPr>
            <p:cNvPr id="6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4375" y="1285875"/>
              <a:ext cx="192881" cy="171450"/>
            </a:xfrm>
            <a:prstGeom prst="rect">
              <a:avLst/>
            </a:prstGeom>
          </p:spPr>
        </p:pic>
        <p:sp>
          <p:nvSpPr>
            <p:cNvPr id="7" name="Text 3"/>
            <p:cNvSpPr/>
            <p:nvPr/>
          </p:nvSpPr>
          <p:spPr>
            <a:xfrm>
              <a:off x="1107281" y="1255514"/>
              <a:ext cx="5132812" cy="2571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1688" b="1" dirty="0">
                  <a:solidFill>
                    <a:srgbClr val="374151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Permite que o usuário digite valores no programa</a:t>
              </a:r>
              <a:endParaRPr lang="en-US" sz="1688" dirty="0"/>
            </a:p>
          </p:txBody>
        </p:sp>
      </p:grpSp>
      <p:sp>
        <p:nvSpPr>
          <p:cNvPr id="8" name="Shape 4"/>
          <p:cNvSpPr/>
          <p:nvPr/>
        </p:nvSpPr>
        <p:spPr>
          <a:xfrm>
            <a:off x="457200" y="2025253"/>
            <a:ext cx="8229600" cy="807244"/>
          </a:xfrm>
          <a:prstGeom prst="rect">
            <a:avLst/>
          </a:prstGeom>
          <a:solidFill>
            <a:srgbClr val="2D2D2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5"/>
          <p:cNvSpPr/>
          <p:nvPr/>
        </p:nvSpPr>
        <p:spPr>
          <a:xfrm>
            <a:off x="628650" y="2214563"/>
            <a:ext cx="41433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66D9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nome</a:t>
            </a:r>
            <a:endParaRPr lang="en-US" sz="1125" dirty="0"/>
          </a:p>
        </p:txBody>
      </p:sp>
      <p:sp>
        <p:nvSpPr>
          <p:cNvPr id="10" name="Text 6"/>
          <p:cNvSpPr/>
          <p:nvPr/>
        </p:nvSpPr>
        <p:spPr>
          <a:xfrm>
            <a:off x="971550" y="2214563"/>
            <a:ext cx="32861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</a:t>
            </a:r>
            <a:endParaRPr lang="en-US" sz="1125" dirty="0"/>
          </a:p>
        </p:txBody>
      </p:sp>
      <p:sp>
        <p:nvSpPr>
          <p:cNvPr id="11" name="Text 7"/>
          <p:cNvSpPr/>
          <p:nvPr/>
        </p:nvSpPr>
        <p:spPr>
          <a:xfrm>
            <a:off x="1228725" y="2214563"/>
            <a:ext cx="5000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D97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input</a:t>
            </a:r>
            <a:endParaRPr lang="en-US" sz="1125" dirty="0"/>
          </a:p>
        </p:txBody>
      </p:sp>
      <p:sp>
        <p:nvSpPr>
          <p:cNvPr id="12" name="Text 8"/>
          <p:cNvSpPr/>
          <p:nvPr/>
        </p:nvSpPr>
        <p:spPr>
          <a:xfrm>
            <a:off x="1657350" y="2214563"/>
            <a:ext cx="1571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endParaRPr lang="en-US" sz="1125" dirty="0"/>
          </a:p>
        </p:txBody>
      </p:sp>
      <p:sp>
        <p:nvSpPr>
          <p:cNvPr id="13" name="Text 9"/>
          <p:cNvSpPr/>
          <p:nvPr/>
        </p:nvSpPr>
        <p:spPr>
          <a:xfrm>
            <a:off x="1743075" y="2214563"/>
            <a:ext cx="1700213" cy="19466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A6E22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"Digite seu nome: "</a:t>
            </a:r>
            <a:endParaRPr lang="en-US" sz="1125" dirty="0"/>
          </a:p>
        </p:txBody>
      </p:sp>
      <p:sp>
        <p:nvSpPr>
          <p:cNvPr id="14" name="Text 10"/>
          <p:cNvSpPr/>
          <p:nvPr/>
        </p:nvSpPr>
        <p:spPr>
          <a:xfrm>
            <a:off x="3371850" y="2214563"/>
            <a:ext cx="1571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1125" dirty="0"/>
          </a:p>
        </p:txBody>
      </p:sp>
      <p:sp>
        <p:nvSpPr>
          <p:cNvPr id="15" name="Text 11"/>
          <p:cNvSpPr/>
          <p:nvPr/>
        </p:nvSpPr>
        <p:spPr>
          <a:xfrm>
            <a:off x="628650" y="2446734"/>
            <a:ext cx="5000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D97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print</a:t>
            </a:r>
            <a:endParaRPr lang="en-US" sz="1125" dirty="0"/>
          </a:p>
        </p:txBody>
      </p:sp>
      <p:sp>
        <p:nvSpPr>
          <p:cNvPr id="16" name="Text 12"/>
          <p:cNvSpPr/>
          <p:nvPr/>
        </p:nvSpPr>
        <p:spPr>
          <a:xfrm>
            <a:off x="1057275" y="2446734"/>
            <a:ext cx="1571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endParaRPr lang="en-US" sz="1125" dirty="0"/>
          </a:p>
        </p:txBody>
      </p:sp>
      <p:sp>
        <p:nvSpPr>
          <p:cNvPr id="17" name="Text 13"/>
          <p:cNvSpPr/>
          <p:nvPr/>
        </p:nvSpPr>
        <p:spPr>
          <a:xfrm>
            <a:off x="1143000" y="2446734"/>
            <a:ext cx="5857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A6E22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"Olá,"</a:t>
            </a:r>
            <a:endParaRPr lang="en-US" sz="1125" dirty="0"/>
          </a:p>
        </p:txBody>
      </p:sp>
      <p:sp>
        <p:nvSpPr>
          <p:cNvPr id="18" name="Text 14"/>
          <p:cNvSpPr/>
          <p:nvPr/>
        </p:nvSpPr>
        <p:spPr>
          <a:xfrm>
            <a:off x="1657350" y="2446734"/>
            <a:ext cx="2428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  <a:endParaRPr lang="en-US" sz="1125" dirty="0"/>
          </a:p>
        </p:txBody>
      </p:sp>
      <p:sp>
        <p:nvSpPr>
          <p:cNvPr id="19" name="Text 15"/>
          <p:cNvSpPr/>
          <p:nvPr/>
        </p:nvSpPr>
        <p:spPr>
          <a:xfrm>
            <a:off x="1828800" y="2446734"/>
            <a:ext cx="41433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66D9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nome</a:t>
            </a:r>
            <a:endParaRPr lang="en-US" sz="1125" dirty="0"/>
          </a:p>
        </p:txBody>
      </p:sp>
      <p:sp>
        <p:nvSpPr>
          <p:cNvPr id="20" name="Text 16"/>
          <p:cNvSpPr/>
          <p:nvPr/>
        </p:nvSpPr>
        <p:spPr>
          <a:xfrm>
            <a:off x="2171700" y="2446734"/>
            <a:ext cx="1571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1125" dirty="0"/>
          </a:p>
        </p:txBody>
      </p:sp>
      <p:sp>
        <p:nvSpPr>
          <p:cNvPr id="21" name="Shape 17"/>
          <p:cNvSpPr/>
          <p:nvPr/>
        </p:nvSpPr>
        <p:spPr>
          <a:xfrm>
            <a:off x="571500" y="3175397"/>
            <a:ext cx="1786803" cy="700088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7731" y="3289697"/>
            <a:ext cx="214313" cy="214313"/>
          </a:xfrm>
          <a:prstGeom prst="rect">
            <a:avLst/>
          </a:prstGeom>
        </p:spPr>
      </p:pic>
      <p:sp>
        <p:nvSpPr>
          <p:cNvPr id="23" name="Text 18"/>
          <p:cNvSpPr/>
          <p:nvPr/>
        </p:nvSpPr>
        <p:spPr>
          <a:xfrm>
            <a:off x="685800" y="3561159"/>
            <a:ext cx="162964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13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Programa pede informação</a:t>
            </a:r>
            <a:endParaRPr lang="en-US" sz="1013" dirty="0"/>
          </a:p>
        </p:txBody>
      </p:sp>
      <p:sp>
        <p:nvSpPr>
          <p:cNvPr id="24" name="Shape 19"/>
          <p:cNvSpPr/>
          <p:nvPr/>
        </p:nvSpPr>
        <p:spPr>
          <a:xfrm>
            <a:off x="3940699" y="3175397"/>
            <a:ext cx="1014831" cy="700088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7550" y="3289697"/>
            <a:ext cx="241102" cy="214313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4054999" y="3561159"/>
            <a:ext cx="85766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13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Usuário digita</a:t>
            </a:r>
            <a:endParaRPr lang="en-US" sz="1013" dirty="0"/>
          </a:p>
        </p:txBody>
      </p:sp>
      <p:sp>
        <p:nvSpPr>
          <p:cNvPr id="27" name="Shape 21"/>
          <p:cNvSpPr/>
          <p:nvPr/>
        </p:nvSpPr>
        <p:spPr>
          <a:xfrm>
            <a:off x="6537927" y="3175397"/>
            <a:ext cx="2034601" cy="700088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1452" y="3289697"/>
            <a:ext cx="187523" cy="214313"/>
          </a:xfrm>
          <a:prstGeom prst="rect">
            <a:avLst/>
          </a:prstGeom>
        </p:spPr>
      </p:pic>
      <p:sp>
        <p:nvSpPr>
          <p:cNvPr id="29" name="Text 22"/>
          <p:cNvSpPr/>
          <p:nvPr/>
        </p:nvSpPr>
        <p:spPr>
          <a:xfrm>
            <a:off x="6652227" y="3561159"/>
            <a:ext cx="187743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13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Valor é armazenado na variável</a:t>
            </a:r>
            <a:endParaRPr lang="en-US" sz="1013" dirty="0"/>
          </a:p>
        </p:txBody>
      </p:sp>
      <p:sp>
        <p:nvSpPr>
          <p:cNvPr id="30" name="Text 23"/>
          <p:cNvSpPr/>
          <p:nvPr/>
        </p:nvSpPr>
        <p:spPr>
          <a:xfrm>
            <a:off x="457200" y="4218384"/>
            <a:ext cx="83010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Exemplo de execução:</a:t>
            </a:r>
            <a:endParaRPr lang="en-US" sz="1350" dirty="0"/>
          </a:p>
        </p:txBody>
      </p:sp>
      <p:sp>
        <p:nvSpPr>
          <p:cNvPr id="31" name="Shape 24"/>
          <p:cNvSpPr/>
          <p:nvPr/>
        </p:nvSpPr>
        <p:spPr>
          <a:xfrm>
            <a:off x="457200" y="4498776"/>
            <a:ext cx="8229600" cy="721519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2" name="Shape 25"/>
          <p:cNvSpPr/>
          <p:nvPr/>
        </p:nvSpPr>
        <p:spPr>
          <a:xfrm>
            <a:off x="457200" y="4532709"/>
            <a:ext cx="28575" cy="721519"/>
          </a:xfrm>
          <a:prstGeom prst="rect">
            <a:avLst/>
          </a:prstGeom>
          <a:solidFill>
            <a:srgbClr val="4584B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3" name="Text 26"/>
          <p:cNvSpPr/>
          <p:nvPr/>
        </p:nvSpPr>
        <p:spPr>
          <a:xfrm>
            <a:off x="571500" y="4664869"/>
            <a:ext cx="1528763" cy="19466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333333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Digite seu nome:</a:t>
            </a:r>
            <a:endParaRPr lang="en-US" sz="1125" dirty="0"/>
          </a:p>
        </p:txBody>
      </p:sp>
      <p:sp>
        <p:nvSpPr>
          <p:cNvPr id="34" name="Text 27"/>
          <p:cNvSpPr/>
          <p:nvPr/>
        </p:nvSpPr>
        <p:spPr>
          <a:xfrm>
            <a:off x="2028825" y="4664869"/>
            <a:ext cx="5000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333333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Maria</a:t>
            </a:r>
            <a:endParaRPr lang="en-US" sz="1125" dirty="0"/>
          </a:p>
        </p:txBody>
      </p:sp>
      <p:sp>
        <p:nvSpPr>
          <p:cNvPr id="35" name="Text 28"/>
          <p:cNvSpPr/>
          <p:nvPr/>
        </p:nvSpPr>
        <p:spPr>
          <a:xfrm>
            <a:off x="571500" y="4907756"/>
            <a:ext cx="8072438" cy="23217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333333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Olá, Maria</a:t>
            </a:r>
            <a:endParaRPr lang="en-US" sz="1125" dirty="0"/>
          </a:p>
        </p:txBody>
      </p:sp>
      <p:pic>
        <p:nvPicPr>
          <p:cNvPr id="3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1806" y="3968981"/>
            <a:ext cx="4007782" cy="273581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75620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3010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4584B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Conversão de Tipos (Casting)</a:t>
            </a:r>
            <a:endParaRPr lang="en-US" sz="2700" dirty="0"/>
          </a:p>
        </p:txBody>
      </p:sp>
      <p:sp>
        <p:nvSpPr>
          <p:cNvPr id="4" name="Shape 1"/>
          <p:cNvSpPr/>
          <p:nvPr/>
        </p:nvSpPr>
        <p:spPr>
          <a:xfrm>
            <a:off x="457200" y="1028700"/>
            <a:ext cx="8229600" cy="584002"/>
          </a:xfrm>
          <a:prstGeom prst="rect">
            <a:avLst/>
          </a:prstGeom>
          <a:solidFill>
            <a:srgbClr val="FFFBE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457200" y="1028700"/>
            <a:ext cx="28575" cy="584002"/>
          </a:xfrm>
          <a:prstGeom prst="rect">
            <a:avLst/>
          </a:prstGeom>
          <a:solidFill>
            <a:srgbClr val="FBBF24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234976"/>
            <a:ext cx="171450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85825" y="1218009"/>
            <a:ext cx="1062047" cy="19109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Importante:</a:t>
            </a:r>
            <a:endParaRPr lang="en-US" sz="1350" dirty="0"/>
          </a:p>
        </p:txBody>
      </p:sp>
      <p:sp>
        <p:nvSpPr>
          <p:cNvPr id="8" name="Shape 4"/>
          <p:cNvSpPr/>
          <p:nvPr/>
        </p:nvSpPr>
        <p:spPr>
          <a:xfrm>
            <a:off x="1876434" y="1200150"/>
            <a:ext cx="834507" cy="251817"/>
          </a:xfrm>
          <a:prstGeom prst="rect">
            <a:avLst/>
          </a:prstGeom>
          <a:solidFill>
            <a:srgbClr val="F3F4F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5"/>
          <p:cNvSpPr/>
          <p:nvPr/>
        </p:nvSpPr>
        <p:spPr>
          <a:xfrm>
            <a:off x="1876434" y="1200150"/>
            <a:ext cx="905945" cy="251817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7415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input()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2710942" y="1218009"/>
            <a:ext cx="1948346" cy="19109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sempre retorna string!</a:t>
            </a:r>
            <a:endParaRPr lang="en-US" sz="1350" dirty="0"/>
          </a:p>
        </p:txBody>
      </p:sp>
      <p:sp>
        <p:nvSpPr>
          <p:cNvPr id="11" name="Shape 7"/>
          <p:cNvSpPr/>
          <p:nvPr/>
        </p:nvSpPr>
        <p:spPr>
          <a:xfrm>
            <a:off x="457200" y="1784152"/>
            <a:ext cx="8229600" cy="864394"/>
          </a:xfrm>
          <a:prstGeom prst="rect">
            <a:avLst/>
          </a:prstGeom>
          <a:solidFill>
            <a:srgbClr val="2D2D2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8"/>
          <p:cNvSpPr/>
          <p:nvPr/>
        </p:nvSpPr>
        <p:spPr>
          <a:xfrm>
            <a:off x="628650" y="1973461"/>
            <a:ext cx="5000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66D9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idade</a:t>
            </a:r>
            <a:endParaRPr lang="en-US" sz="1125" dirty="0"/>
          </a:p>
        </p:txBody>
      </p:sp>
      <p:sp>
        <p:nvSpPr>
          <p:cNvPr id="13" name="Text 9"/>
          <p:cNvSpPr/>
          <p:nvPr/>
        </p:nvSpPr>
        <p:spPr>
          <a:xfrm>
            <a:off x="1057275" y="1973461"/>
            <a:ext cx="32861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</a:t>
            </a:r>
            <a:endParaRPr lang="en-US" sz="1125" dirty="0"/>
          </a:p>
        </p:txBody>
      </p:sp>
      <p:sp>
        <p:nvSpPr>
          <p:cNvPr id="14" name="Text 10"/>
          <p:cNvSpPr/>
          <p:nvPr/>
        </p:nvSpPr>
        <p:spPr>
          <a:xfrm>
            <a:off x="1314450" y="1973461"/>
            <a:ext cx="32861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D97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int</a:t>
            </a:r>
            <a:endParaRPr lang="en-US" sz="1125" dirty="0"/>
          </a:p>
        </p:txBody>
      </p:sp>
      <p:sp>
        <p:nvSpPr>
          <p:cNvPr id="15" name="Text 11"/>
          <p:cNvSpPr/>
          <p:nvPr/>
        </p:nvSpPr>
        <p:spPr>
          <a:xfrm>
            <a:off x="1571625" y="1973461"/>
            <a:ext cx="1571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endParaRPr lang="en-US" sz="1125" dirty="0"/>
          </a:p>
        </p:txBody>
      </p:sp>
      <p:sp>
        <p:nvSpPr>
          <p:cNvPr id="16" name="Text 12"/>
          <p:cNvSpPr/>
          <p:nvPr/>
        </p:nvSpPr>
        <p:spPr>
          <a:xfrm>
            <a:off x="1657350" y="1973461"/>
            <a:ext cx="5000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D97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input</a:t>
            </a:r>
            <a:endParaRPr lang="en-US" sz="1125" dirty="0"/>
          </a:p>
        </p:txBody>
      </p:sp>
      <p:sp>
        <p:nvSpPr>
          <p:cNvPr id="17" name="Text 13"/>
          <p:cNvSpPr/>
          <p:nvPr/>
        </p:nvSpPr>
        <p:spPr>
          <a:xfrm>
            <a:off x="2085975" y="1973461"/>
            <a:ext cx="1571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endParaRPr lang="en-US" sz="1125" dirty="0"/>
          </a:p>
        </p:txBody>
      </p:sp>
      <p:sp>
        <p:nvSpPr>
          <p:cNvPr id="18" name="Text 14"/>
          <p:cNvSpPr/>
          <p:nvPr/>
        </p:nvSpPr>
        <p:spPr>
          <a:xfrm>
            <a:off x="2171700" y="1973461"/>
            <a:ext cx="1785938" cy="19466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A6E22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"Digite sua idade: "</a:t>
            </a:r>
            <a:endParaRPr lang="en-US" sz="1125" dirty="0"/>
          </a:p>
        </p:txBody>
      </p:sp>
      <p:sp>
        <p:nvSpPr>
          <p:cNvPr id="19" name="Text 15"/>
          <p:cNvSpPr/>
          <p:nvPr/>
        </p:nvSpPr>
        <p:spPr>
          <a:xfrm>
            <a:off x="3886200" y="1973461"/>
            <a:ext cx="2428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))</a:t>
            </a:r>
            <a:endParaRPr lang="en-US" sz="1125" dirty="0"/>
          </a:p>
        </p:txBody>
      </p:sp>
      <p:sp>
        <p:nvSpPr>
          <p:cNvPr id="20" name="Text 16"/>
          <p:cNvSpPr/>
          <p:nvPr/>
        </p:nvSpPr>
        <p:spPr>
          <a:xfrm>
            <a:off x="628650" y="2262783"/>
            <a:ext cx="5857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66D9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altura</a:t>
            </a:r>
            <a:endParaRPr lang="en-US" sz="1125" dirty="0"/>
          </a:p>
        </p:txBody>
      </p:sp>
      <p:sp>
        <p:nvSpPr>
          <p:cNvPr id="21" name="Text 17"/>
          <p:cNvSpPr/>
          <p:nvPr/>
        </p:nvSpPr>
        <p:spPr>
          <a:xfrm>
            <a:off x="1143000" y="2262783"/>
            <a:ext cx="32861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</a:t>
            </a:r>
            <a:endParaRPr lang="en-US" sz="1125" dirty="0"/>
          </a:p>
        </p:txBody>
      </p:sp>
      <p:sp>
        <p:nvSpPr>
          <p:cNvPr id="22" name="Text 18"/>
          <p:cNvSpPr/>
          <p:nvPr/>
        </p:nvSpPr>
        <p:spPr>
          <a:xfrm>
            <a:off x="1400175" y="2262783"/>
            <a:ext cx="5000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D97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float</a:t>
            </a:r>
            <a:endParaRPr lang="en-US" sz="1125" dirty="0"/>
          </a:p>
        </p:txBody>
      </p:sp>
      <p:sp>
        <p:nvSpPr>
          <p:cNvPr id="23" name="Text 19"/>
          <p:cNvSpPr/>
          <p:nvPr/>
        </p:nvSpPr>
        <p:spPr>
          <a:xfrm>
            <a:off x="1828800" y="2262783"/>
            <a:ext cx="1571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endParaRPr lang="en-US" sz="1125" dirty="0"/>
          </a:p>
        </p:txBody>
      </p:sp>
      <p:sp>
        <p:nvSpPr>
          <p:cNvPr id="24" name="Text 20"/>
          <p:cNvSpPr/>
          <p:nvPr/>
        </p:nvSpPr>
        <p:spPr>
          <a:xfrm>
            <a:off x="1914525" y="2262783"/>
            <a:ext cx="5000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D971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input</a:t>
            </a:r>
            <a:endParaRPr lang="en-US" sz="1125" dirty="0"/>
          </a:p>
        </p:txBody>
      </p:sp>
      <p:sp>
        <p:nvSpPr>
          <p:cNvPr id="25" name="Text 21"/>
          <p:cNvSpPr/>
          <p:nvPr/>
        </p:nvSpPr>
        <p:spPr>
          <a:xfrm>
            <a:off x="2343150" y="2262783"/>
            <a:ext cx="1571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endParaRPr lang="en-US" sz="1125" dirty="0"/>
          </a:p>
        </p:txBody>
      </p:sp>
      <p:sp>
        <p:nvSpPr>
          <p:cNvPr id="26" name="Text 22"/>
          <p:cNvSpPr/>
          <p:nvPr/>
        </p:nvSpPr>
        <p:spPr>
          <a:xfrm>
            <a:off x="2428875" y="2262783"/>
            <a:ext cx="1871663" cy="19466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A6E22E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"Digite sua altura: "</a:t>
            </a:r>
            <a:endParaRPr lang="en-US" sz="1125" dirty="0"/>
          </a:p>
        </p:txBody>
      </p:sp>
      <p:sp>
        <p:nvSpPr>
          <p:cNvPr id="27" name="Text 23"/>
          <p:cNvSpPr/>
          <p:nvPr/>
        </p:nvSpPr>
        <p:spPr>
          <a:xfrm>
            <a:off x="4229100" y="2262783"/>
            <a:ext cx="2428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))</a:t>
            </a:r>
            <a:endParaRPr lang="en-US" sz="1125" dirty="0"/>
          </a:p>
        </p:txBody>
      </p:sp>
      <p:sp>
        <p:nvSpPr>
          <p:cNvPr id="28" name="Shape 24"/>
          <p:cNvSpPr/>
          <p:nvPr/>
        </p:nvSpPr>
        <p:spPr>
          <a:xfrm>
            <a:off x="3893427" y="2934295"/>
            <a:ext cx="600047" cy="77152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9" name="Text 25"/>
          <p:cNvSpPr/>
          <p:nvPr/>
        </p:nvSpPr>
        <p:spPr>
          <a:xfrm>
            <a:off x="4007727" y="3048595"/>
            <a:ext cx="44288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13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String</a:t>
            </a:r>
            <a:endParaRPr lang="en-US" sz="1013" dirty="0"/>
          </a:p>
        </p:txBody>
      </p:sp>
      <p:sp>
        <p:nvSpPr>
          <p:cNvPr id="30" name="Shape 26"/>
          <p:cNvSpPr/>
          <p:nvPr/>
        </p:nvSpPr>
        <p:spPr>
          <a:xfrm>
            <a:off x="4007727" y="3305770"/>
            <a:ext cx="371447" cy="285750"/>
          </a:xfrm>
          <a:prstGeom prst="rect">
            <a:avLst/>
          </a:prstGeom>
          <a:solidFill>
            <a:srgbClr val="F3F4F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1" name="Text 27"/>
          <p:cNvSpPr/>
          <p:nvPr/>
        </p:nvSpPr>
        <p:spPr>
          <a:xfrm>
            <a:off x="4007727" y="3305770"/>
            <a:ext cx="442885" cy="285750"/>
          </a:xfrm>
          <a:prstGeom prst="rect">
            <a:avLst/>
          </a:prstGeom>
          <a:noFill/>
          <a:ln/>
        </p:spPr>
        <p:txBody>
          <a:bodyPr wrap="none" lIns="68072" tIns="68072" rIns="68072" bIns="68072" rtlCol="0" anchor="ctr">
            <a:spAutoFit/>
          </a:bodyPr>
          <a:lstStyle/>
          <a:p>
            <a:pPr marL="0" indent="0" algn="ctr">
              <a:buNone/>
            </a:pPr>
            <a:r>
              <a:rPr 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"25"</a:t>
            </a:r>
            <a:endParaRPr lang="en-US" sz="900" dirty="0"/>
          </a:p>
        </p:txBody>
      </p:sp>
      <p:pic>
        <p:nvPicPr>
          <p:cNvPr id="3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0625" y="3227189"/>
            <a:ext cx="171450" cy="171450"/>
          </a:xfrm>
          <a:prstGeom prst="rect">
            <a:avLst/>
          </a:prstGeom>
        </p:spPr>
      </p:pic>
      <p:sp>
        <p:nvSpPr>
          <p:cNvPr id="33" name="Shape 28"/>
          <p:cNvSpPr/>
          <p:nvPr/>
        </p:nvSpPr>
        <p:spPr>
          <a:xfrm>
            <a:off x="4779225" y="2934295"/>
            <a:ext cx="471348" cy="77152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4" name="Text 29"/>
          <p:cNvSpPr/>
          <p:nvPr/>
        </p:nvSpPr>
        <p:spPr>
          <a:xfrm>
            <a:off x="4893525" y="3048595"/>
            <a:ext cx="31418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13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int()</a:t>
            </a:r>
            <a:endParaRPr lang="en-US" sz="1013" dirty="0"/>
          </a:p>
        </p:txBody>
      </p:sp>
      <p:sp>
        <p:nvSpPr>
          <p:cNvPr id="35" name="Shape 30"/>
          <p:cNvSpPr/>
          <p:nvPr/>
        </p:nvSpPr>
        <p:spPr>
          <a:xfrm>
            <a:off x="4893525" y="3305770"/>
            <a:ext cx="242748" cy="285750"/>
          </a:xfrm>
          <a:prstGeom prst="rect">
            <a:avLst/>
          </a:prstGeom>
          <a:solidFill>
            <a:srgbClr val="F3F4F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6" name="Text 31"/>
          <p:cNvSpPr/>
          <p:nvPr/>
        </p:nvSpPr>
        <p:spPr>
          <a:xfrm>
            <a:off x="4893525" y="3305770"/>
            <a:ext cx="314185" cy="285750"/>
          </a:xfrm>
          <a:prstGeom prst="rect">
            <a:avLst/>
          </a:prstGeom>
          <a:noFill/>
          <a:ln/>
        </p:spPr>
        <p:txBody>
          <a:bodyPr wrap="none" lIns="68072" tIns="68072" rIns="68072" bIns="68072" rtlCol="0" anchor="ctr">
            <a:spAutoFit/>
          </a:bodyPr>
          <a:lstStyle/>
          <a:p>
            <a:pPr marL="0" indent="0" algn="ctr">
              <a:buNone/>
            </a:pPr>
            <a:r>
              <a:rPr 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25</a:t>
            </a:r>
            <a:endParaRPr lang="en-US" sz="900" dirty="0"/>
          </a:p>
        </p:txBody>
      </p:sp>
      <p:sp>
        <p:nvSpPr>
          <p:cNvPr id="37" name="Shape 32"/>
          <p:cNvSpPr/>
          <p:nvPr/>
        </p:nvSpPr>
        <p:spPr>
          <a:xfrm>
            <a:off x="3813032" y="3877270"/>
            <a:ext cx="646509" cy="77152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8" name="Text 33"/>
          <p:cNvSpPr/>
          <p:nvPr/>
        </p:nvSpPr>
        <p:spPr>
          <a:xfrm>
            <a:off x="3927332" y="3991570"/>
            <a:ext cx="489347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13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String</a:t>
            </a:r>
            <a:endParaRPr lang="en-US" sz="1013" dirty="0"/>
          </a:p>
        </p:txBody>
      </p:sp>
      <p:sp>
        <p:nvSpPr>
          <p:cNvPr id="39" name="Shape 34"/>
          <p:cNvSpPr/>
          <p:nvPr/>
        </p:nvSpPr>
        <p:spPr>
          <a:xfrm>
            <a:off x="3927332" y="4248745"/>
            <a:ext cx="417909" cy="285750"/>
          </a:xfrm>
          <a:prstGeom prst="rect">
            <a:avLst/>
          </a:prstGeom>
          <a:solidFill>
            <a:srgbClr val="F3F4F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0" name="Text 35"/>
          <p:cNvSpPr/>
          <p:nvPr/>
        </p:nvSpPr>
        <p:spPr>
          <a:xfrm>
            <a:off x="3927332" y="4248745"/>
            <a:ext cx="489347" cy="285750"/>
          </a:xfrm>
          <a:prstGeom prst="rect">
            <a:avLst/>
          </a:prstGeom>
          <a:noFill/>
          <a:ln/>
        </p:spPr>
        <p:txBody>
          <a:bodyPr wrap="none" lIns="68072" tIns="68072" rIns="68072" bIns="68072" rtlCol="0" anchor="ctr">
            <a:spAutoFit/>
          </a:bodyPr>
          <a:lstStyle/>
          <a:p>
            <a:pPr marL="0" indent="0" algn="ctr">
              <a:buNone/>
            </a:pPr>
            <a:r>
              <a:rPr 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"1.75"</a:t>
            </a:r>
            <a:endParaRPr lang="en-US" sz="900" dirty="0"/>
          </a:p>
        </p:txBody>
      </p:sp>
      <p:pic>
        <p:nvPicPr>
          <p:cNvPr id="4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6692" y="4170164"/>
            <a:ext cx="171450" cy="171450"/>
          </a:xfrm>
          <a:prstGeom prst="rect">
            <a:avLst/>
          </a:prstGeom>
        </p:spPr>
      </p:pic>
      <p:sp>
        <p:nvSpPr>
          <p:cNvPr id="42" name="Shape 36"/>
          <p:cNvSpPr/>
          <p:nvPr/>
        </p:nvSpPr>
        <p:spPr>
          <a:xfrm>
            <a:off x="4745292" y="3877270"/>
            <a:ext cx="585676" cy="77152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3" name="Text 37"/>
          <p:cNvSpPr/>
          <p:nvPr/>
        </p:nvSpPr>
        <p:spPr>
          <a:xfrm>
            <a:off x="4859592" y="3991570"/>
            <a:ext cx="42851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13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float()</a:t>
            </a:r>
            <a:endParaRPr lang="en-US" sz="1013" dirty="0"/>
          </a:p>
        </p:txBody>
      </p:sp>
      <p:sp>
        <p:nvSpPr>
          <p:cNvPr id="44" name="Shape 38"/>
          <p:cNvSpPr/>
          <p:nvPr/>
        </p:nvSpPr>
        <p:spPr>
          <a:xfrm>
            <a:off x="4859592" y="4248745"/>
            <a:ext cx="357076" cy="285750"/>
          </a:xfrm>
          <a:prstGeom prst="rect">
            <a:avLst/>
          </a:prstGeom>
          <a:solidFill>
            <a:srgbClr val="F3F4F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5" name="Text 39"/>
          <p:cNvSpPr/>
          <p:nvPr/>
        </p:nvSpPr>
        <p:spPr>
          <a:xfrm>
            <a:off x="4859592" y="4248745"/>
            <a:ext cx="428513" cy="285750"/>
          </a:xfrm>
          <a:prstGeom prst="rect">
            <a:avLst/>
          </a:prstGeom>
          <a:noFill/>
          <a:ln/>
        </p:spPr>
        <p:txBody>
          <a:bodyPr wrap="none" lIns="68072" tIns="68072" rIns="68072" bIns="68072" rtlCol="0" anchor="ctr">
            <a:spAutoFit/>
          </a:bodyPr>
          <a:lstStyle/>
          <a:p>
            <a:pPr marL="0" indent="0" algn="ctr">
              <a:buNone/>
            </a:pPr>
            <a:r>
              <a:rPr lang="en-US" sz="900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1.75</a:t>
            </a:r>
            <a:endParaRPr lang="en-US" sz="900" dirty="0"/>
          </a:p>
        </p:txBody>
      </p:sp>
      <p:sp>
        <p:nvSpPr>
          <p:cNvPr id="46" name="Shape 40"/>
          <p:cNvSpPr/>
          <p:nvPr/>
        </p:nvSpPr>
        <p:spPr>
          <a:xfrm>
            <a:off x="457200" y="4820245"/>
            <a:ext cx="8229600" cy="1478756"/>
          </a:xfrm>
          <a:prstGeom prst="rect">
            <a:avLst/>
          </a:prstGeom>
          <a:solidFill>
            <a:srgbClr val="EFF6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7" name="Shape 41"/>
          <p:cNvSpPr/>
          <p:nvPr/>
        </p:nvSpPr>
        <p:spPr>
          <a:xfrm>
            <a:off x="457200" y="4820245"/>
            <a:ext cx="28575" cy="1478756"/>
          </a:xfrm>
          <a:prstGeom prst="rect">
            <a:avLst/>
          </a:prstGeom>
          <a:solidFill>
            <a:srgbClr val="60A5FA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650" y="5020270"/>
            <a:ext cx="128588" cy="171450"/>
          </a:xfrm>
          <a:prstGeom prst="rect">
            <a:avLst/>
          </a:prstGeom>
        </p:spPr>
      </p:pic>
      <p:sp>
        <p:nvSpPr>
          <p:cNvPr id="49" name="Text 42"/>
          <p:cNvSpPr/>
          <p:nvPr/>
        </p:nvSpPr>
        <p:spPr>
          <a:xfrm>
            <a:off x="842963" y="4991695"/>
            <a:ext cx="198652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7415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Funções de conversão:</a:t>
            </a:r>
            <a:endParaRPr lang="en-US" sz="1350" dirty="0"/>
          </a:p>
        </p:txBody>
      </p:sp>
      <p:sp>
        <p:nvSpPr>
          <p:cNvPr id="50" name="Shape 43"/>
          <p:cNvSpPr/>
          <p:nvPr/>
        </p:nvSpPr>
        <p:spPr>
          <a:xfrm>
            <a:off x="914400" y="5279231"/>
            <a:ext cx="543009" cy="219670"/>
          </a:xfrm>
          <a:prstGeom prst="rect">
            <a:avLst/>
          </a:prstGeom>
          <a:solidFill>
            <a:srgbClr val="F3F4F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1" name="Text 44"/>
          <p:cNvSpPr/>
          <p:nvPr/>
        </p:nvSpPr>
        <p:spPr>
          <a:xfrm>
            <a:off x="914400" y="5279231"/>
            <a:ext cx="614446" cy="219670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4B5563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int()</a:t>
            </a:r>
            <a:endParaRPr lang="en-US" sz="1125" dirty="0"/>
          </a:p>
        </p:txBody>
      </p:sp>
      <p:sp>
        <p:nvSpPr>
          <p:cNvPr id="52" name="Text 45"/>
          <p:cNvSpPr/>
          <p:nvPr/>
        </p:nvSpPr>
        <p:spPr>
          <a:xfrm>
            <a:off x="1457409" y="5297091"/>
            <a:ext cx="1500885" cy="15894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- converte para inteiro</a:t>
            </a:r>
            <a:endParaRPr lang="en-US" sz="1125" dirty="0"/>
          </a:p>
        </p:txBody>
      </p:sp>
      <p:sp>
        <p:nvSpPr>
          <p:cNvPr id="53" name="Shape 46"/>
          <p:cNvSpPr/>
          <p:nvPr/>
        </p:nvSpPr>
        <p:spPr>
          <a:xfrm>
            <a:off x="914400" y="5491758"/>
            <a:ext cx="714487" cy="219670"/>
          </a:xfrm>
          <a:prstGeom prst="rect">
            <a:avLst/>
          </a:prstGeom>
          <a:solidFill>
            <a:srgbClr val="F3F4F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4" name="Text 47"/>
          <p:cNvSpPr/>
          <p:nvPr/>
        </p:nvSpPr>
        <p:spPr>
          <a:xfrm>
            <a:off x="914400" y="5491758"/>
            <a:ext cx="785924" cy="219670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4B5563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float()</a:t>
            </a:r>
            <a:endParaRPr lang="en-US" sz="1125" dirty="0"/>
          </a:p>
        </p:txBody>
      </p:sp>
      <p:sp>
        <p:nvSpPr>
          <p:cNvPr id="55" name="Text 48"/>
          <p:cNvSpPr/>
          <p:nvPr/>
        </p:nvSpPr>
        <p:spPr>
          <a:xfrm>
            <a:off x="1628887" y="5509617"/>
            <a:ext cx="1604079" cy="15894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- converte para decimal</a:t>
            </a:r>
            <a:endParaRPr lang="en-US" sz="1125" dirty="0"/>
          </a:p>
        </p:txBody>
      </p:sp>
      <p:sp>
        <p:nvSpPr>
          <p:cNvPr id="56" name="Shape 49"/>
          <p:cNvSpPr/>
          <p:nvPr/>
        </p:nvSpPr>
        <p:spPr>
          <a:xfrm>
            <a:off x="914400" y="5704284"/>
            <a:ext cx="543009" cy="219670"/>
          </a:xfrm>
          <a:prstGeom prst="rect">
            <a:avLst/>
          </a:prstGeom>
          <a:solidFill>
            <a:srgbClr val="F3F4F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7" name="Text 50"/>
          <p:cNvSpPr/>
          <p:nvPr/>
        </p:nvSpPr>
        <p:spPr>
          <a:xfrm>
            <a:off x="914400" y="5704284"/>
            <a:ext cx="614446" cy="219670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4B5563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str()</a:t>
            </a:r>
            <a:endParaRPr lang="en-US" sz="1125" dirty="0"/>
          </a:p>
        </p:txBody>
      </p:sp>
      <p:sp>
        <p:nvSpPr>
          <p:cNvPr id="58" name="Text 51"/>
          <p:cNvSpPr/>
          <p:nvPr/>
        </p:nvSpPr>
        <p:spPr>
          <a:xfrm>
            <a:off x="1457409" y="5722144"/>
            <a:ext cx="1461120" cy="15894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- converte para string</a:t>
            </a:r>
            <a:endParaRPr lang="en-US" sz="1125" dirty="0"/>
          </a:p>
        </p:txBody>
      </p:sp>
      <p:sp>
        <p:nvSpPr>
          <p:cNvPr id="59" name="Shape 52"/>
          <p:cNvSpPr/>
          <p:nvPr/>
        </p:nvSpPr>
        <p:spPr>
          <a:xfrm>
            <a:off x="914400" y="5916811"/>
            <a:ext cx="628734" cy="219670"/>
          </a:xfrm>
          <a:prstGeom prst="rect">
            <a:avLst/>
          </a:prstGeom>
          <a:solidFill>
            <a:srgbClr val="F3F4F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0" name="Text 53"/>
          <p:cNvSpPr/>
          <p:nvPr/>
        </p:nvSpPr>
        <p:spPr>
          <a:xfrm>
            <a:off x="914400" y="5916811"/>
            <a:ext cx="700171" cy="219670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4B5563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bool()</a:t>
            </a:r>
            <a:endParaRPr lang="en-US" sz="1125" dirty="0"/>
          </a:p>
        </p:txBody>
      </p:sp>
      <p:sp>
        <p:nvSpPr>
          <p:cNvPr id="61" name="Text 54"/>
          <p:cNvSpPr/>
          <p:nvPr/>
        </p:nvSpPr>
        <p:spPr>
          <a:xfrm>
            <a:off x="1543134" y="5934670"/>
            <a:ext cx="1699710" cy="15894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- converte para booleano</a:t>
            </a:r>
            <a:endParaRPr lang="en-US" sz="112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1148</Words>
  <Application>Microsoft Office PowerPoint</Application>
  <PresentationFormat>Apresentação na tela (16:9)</PresentationFormat>
  <Paragraphs>373</Paragraphs>
  <Slides>15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0" baseType="lpstr">
      <vt:lpstr>Arial</vt:lpstr>
      <vt:lpstr>Consolas</vt:lpstr>
      <vt:lpstr>Segoe UI</vt:lpstr>
      <vt:lpstr>ui-monospace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igor rocha</cp:lastModifiedBy>
  <cp:revision>6</cp:revision>
  <dcterms:created xsi:type="dcterms:W3CDTF">2025-06-04T19:20:47Z</dcterms:created>
  <dcterms:modified xsi:type="dcterms:W3CDTF">2025-07-31T13:59:40Z</dcterms:modified>
</cp:coreProperties>
</file>